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92" r:id="rId2"/>
    <p:sldId id="259" r:id="rId3"/>
    <p:sldId id="257" r:id="rId4"/>
    <p:sldId id="260" r:id="rId5"/>
    <p:sldId id="263" r:id="rId6"/>
    <p:sldId id="262" r:id="rId7"/>
    <p:sldId id="261" r:id="rId8"/>
    <p:sldId id="266" r:id="rId9"/>
    <p:sldId id="265" r:id="rId10"/>
    <p:sldId id="264" r:id="rId11"/>
    <p:sldId id="272" r:id="rId12"/>
    <p:sldId id="273" r:id="rId13"/>
    <p:sldId id="258" r:id="rId14"/>
    <p:sldId id="271" r:id="rId15"/>
    <p:sldId id="270" r:id="rId16"/>
    <p:sldId id="269" r:id="rId17"/>
    <p:sldId id="274" r:id="rId18"/>
    <p:sldId id="275" r:id="rId19"/>
    <p:sldId id="276" r:id="rId20"/>
    <p:sldId id="277" r:id="rId21"/>
    <p:sldId id="278" r:id="rId22"/>
    <p:sldId id="279" r:id="rId23"/>
    <p:sldId id="268" r:id="rId24"/>
    <p:sldId id="280" r:id="rId25"/>
    <p:sldId id="281" r:id="rId26"/>
    <p:sldId id="282" r:id="rId27"/>
    <p:sldId id="267" r:id="rId28"/>
    <p:sldId id="283" r:id="rId29"/>
    <p:sldId id="284" r:id="rId30"/>
    <p:sldId id="287" r:id="rId31"/>
    <p:sldId id="285" r:id="rId32"/>
    <p:sldId id="286" r:id="rId33"/>
    <p:sldId id="288" r:id="rId34"/>
    <p:sldId id="289" r:id="rId35"/>
    <p:sldId id="290" r:id="rId36"/>
    <p:sldId id="291"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BAA"/>
    <a:srgbClr val="6CDDFB"/>
    <a:srgbClr val="3BC5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05" autoAdjust="0"/>
  </p:normalViewPr>
  <p:slideViewPr>
    <p:cSldViewPr snapToGrid="0" snapToObjects="1">
      <p:cViewPr varScale="1">
        <p:scale>
          <a:sx n="96" d="100"/>
          <a:sy n="96" d="100"/>
        </p:scale>
        <p:origin x="-199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7AE9F4A-A534-475A-981B-079870A80139}" type="datetimeFigureOut">
              <a:rPr lang="en-CA" smtClean="0"/>
              <a:t>16-03-14</a:t>
            </a:fld>
            <a:endParaRPr lang="en-CA"/>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6994B99-4917-4B04-BEED-10527B5F9297}" type="slidenum">
              <a:rPr lang="en-CA" smtClean="0"/>
              <a:t>‹#›</a:t>
            </a:fld>
            <a:endParaRPr lang="en-CA"/>
          </a:p>
        </p:txBody>
      </p:sp>
    </p:spTree>
    <p:extLst>
      <p:ext uri="{BB962C8B-B14F-4D97-AF65-F5344CB8AC3E}">
        <p14:creationId xmlns:p14="http://schemas.microsoft.com/office/powerpoint/2010/main" val="388384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1BCC732-7A20-4A19-8349-B86F70433619}" type="datetimeFigureOut">
              <a:rPr lang="en-CA" smtClean="0"/>
              <a:t>16-03-14</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E4A1A26-DF56-4A17-BCA0-17AE0EAAF07E}" type="slidenum">
              <a:rPr lang="en-CA" smtClean="0"/>
              <a:t>‹#›</a:t>
            </a:fld>
            <a:endParaRPr lang="en-CA"/>
          </a:p>
        </p:txBody>
      </p:sp>
    </p:spTree>
    <p:extLst>
      <p:ext uri="{BB962C8B-B14F-4D97-AF65-F5344CB8AC3E}">
        <p14:creationId xmlns:p14="http://schemas.microsoft.com/office/powerpoint/2010/main" val="3270640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cbc.ca/news/canada/manitoba/bad-water-third-world-conditions-on-first-nations-in-canada-1.3269500"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s://en.wikipedia.org/wiki/Flint_water_crisi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9" Type="http://schemas.openxmlformats.org/officeDocument/2006/relationships/hyperlink" Target="http://canadians.org/blog/win-tay-township-votes-be-blue-community" TargetMode="External"/><Relationship Id="rId20" Type="http://schemas.openxmlformats.org/officeDocument/2006/relationships/hyperlink" Target="http://canadians.org/node/3395" TargetMode="External"/><Relationship Id="rId21" Type="http://schemas.openxmlformats.org/officeDocument/2006/relationships/hyperlink" Target="http://canadians.org/node/7587" TargetMode="External"/><Relationship Id="rId22" Type="http://schemas.openxmlformats.org/officeDocument/2006/relationships/hyperlink" Target="http://canadians.org/node/7450" TargetMode="External"/><Relationship Id="rId23" Type="http://schemas.openxmlformats.org/officeDocument/2006/relationships/hyperlink" Target="http://canadians.org/node/7081" TargetMode="External"/><Relationship Id="rId10" Type="http://schemas.openxmlformats.org/officeDocument/2006/relationships/hyperlink" Target="http://eausecours.org/2013/09/4213/" TargetMode="External"/><Relationship Id="rId11" Type="http://schemas.openxmlformats.org/officeDocument/2006/relationships/hyperlink" Target="http://canadians.org/media/first-blue-community-outside-canada-announced-today" TargetMode="External"/><Relationship Id="rId12" Type="http://schemas.openxmlformats.org/officeDocument/2006/relationships/hyperlink" Target="http://canadians.org/content/thorold-ont-becomes-blue-community" TargetMode="External"/><Relationship Id="rId13" Type="http://schemas.openxmlformats.org/officeDocument/2006/relationships/hyperlink" Target="http://canadians.org/node/9199" TargetMode="External"/><Relationship Id="rId14" Type="http://schemas.openxmlformats.org/officeDocument/2006/relationships/hyperlink" Target="http://canadians.org/node/8773" TargetMode="External"/><Relationship Id="rId15" Type="http://schemas.openxmlformats.org/officeDocument/2006/relationships/hyperlink" Target="http://canadians.org/node/8956" TargetMode="External"/><Relationship Id="rId16" Type="http://schemas.openxmlformats.org/officeDocument/2006/relationships/hyperlink" Target="http://canadians.org/node/8675" TargetMode="External"/><Relationship Id="rId17" Type="http://schemas.openxmlformats.org/officeDocument/2006/relationships/hyperlink" Target="https://stcatharines.civicweb.net/Documents/DocumentDisplay.aspx?Id=3732%23page=42" TargetMode="External"/><Relationship Id="rId18" Type="http://schemas.openxmlformats.org/officeDocument/2006/relationships/hyperlink" Target="http://canadians.org/node/8495" TargetMode="External"/><Relationship Id="rId19" Type="http://schemas.openxmlformats.org/officeDocument/2006/relationships/hyperlink" Target="http://canadians.org/node/8203" TargetMode="External"/><Relationship Id="rId1" Type="http://schemas.openxmlformats.org/officeDocument/2006/relationships/notesMaster" Target="../notesMasters/notesMaster1.xml"/><Relationship Id="rId2" Type="http://schemas.openxmlformats.org/officeDocument/2006/relationships/slide" Target="../slides/slide28.xml"/><Relationship Id="rId3" Type="http://schemas.openxmlformats.org/officeDocument/2006/relationships/hyperlink" Target="http://canadians.org/blog/win-municipality-district-lunenburg-becomes-blue-community-atlantic-canadas-1st" TargetMode="External"/><Relationship Id="rId4" Type="http://schemas.openxmlformats.org/officeDocument/2006/relationships/hyperlink" Target="http://canadians.org/blog/win-thunder-bay-adopts-blue-community-resolution" TargetMode="External"/><Relationship Id="rId5" Type="http://schemas.openxmlformats.org/officeDocument/2006/relationships/hyperlink" Target="http://canadians.org/blog/win-tsalalh-becomes-blue-community" TargetMode="External"/><Relationship Id="rId6" Type="http://schemas.openxmlformats.org/officeDocument/2006/relationships/hyperlink" Target="http://canadians.org/blog/win-bayfield-ontario-becomes-blue-community" TargetMode="External"/><Relationship Id="rId7" Type="http://schemas.openxmlformats.org/officeDocument/2006/relationships/hyperlink" Target="http://canadians.org/blog/win-zurich-becomes-blue-community" TargetMode="External"/><Relationship Id="rId8" Type="http://schemas.openxmlformats.org/officeDocument/2006/relationships/hyperlink" Target="http://canadians.org/blog/win-cambuquira-brazil-blue-community"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 Id="rId3" Type="http://schemas.openxmlformats.org/officeDocument/2006/relationships/hyperlink" Target="http://cupe.ca/water-workshop-feedback"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Dear Host:</a:t>
            </a:r>
          </a:p>
          <a:p>
            <a:r>
              <a:rPr lang="en-CA" baseline="0" dirty="0"/>
              <a:t>Please review the whole session before you begin so that you know what is coming. Practice walking through the slides and instructions to be sure you will have enough time.  </a:t>
            </a:r>
            <a:endParaRPr lang="en-CA" dirty="0"/>
          </a:p>
          <a:p>
            <a:r>
              <a:rPr lang="en-CA" baseline="0" dirty="0"/>
              <a:t>The</a:t>
            </a:r>
            <a:r>
              <a:rPr lang="en-CA" dirty="0"/>
              <a:t> presentation can be delivered in an hour.  Book more time if you can to expand the discussion.</a:t>
            </a:r>
            <a:endParaRPr lang="en-CA" baseline="0" dirty="0"/>
          </a:p>
          <a:p>
            <a:r>
              <a:rPr lang="en-CA" baseline="0" dirty="0"/>
              <a:t>Check out CUPE.ca/water for more information and tools , and </a:t>
            </a:r>
            <a:r>
              <a:rPr lang="en-CA" dirty="0"/>
              <a:t>to help </a:t>
            </a:r>
            <a:r>
              <a:rPr lang="en-CA" baseline="0" dirty="0"/>
              <a:t>figure out your group’s next steps.</a:t>
            </a:r>
          </a:p>
          <a:p>
            <a:r>
              <a:rPr lang="en-CA" baseline="0" dirty="0"/>
              <a:t>You may want to have </a:t>
            </a:r>
            <a:r>
              <a:rPr lang="en-CA" dirty="0"/>
              <a:t>tools</a:t>
            </a:r>
            <a:r>
              <a:rPr lang="en-CA" baseline="0" dirty="0"/>
              <a:t> ready to share, if you think your groups will be interested in learning more about a</a:t>
            </a:r>
            <a:r>
              <a:rPr lang="en-CA" dirty="0"/>
              <a:t> specific issue</a:t>
            </a:r>
            <a:r>
              <a:rPr lang="en-CA" baseline="0" dirty="0"/>
              <a:t>.</a:t>
            </a:r>
          </a:p>
          <a:p>
            <a:endParaRPr lang="en-CA" dirty="0"/>
          </a:p>
          <a:p>
            <a:pPr lvl="0"/>
            <a:r>
              <a:rPr lang="en-CA" dirty="0">
                <a:solidFill>
                  <a:prstClr val="black"/>
                </a:solidFill>
              </a:rPr>
              <a:t>Thank you for helping to build water awareness !</a:t>
            </a:r>
          </a:p>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2</a:t>
            </a:fld>
            <a:endParaRPr lang="en-CA"/>
          </a:p>
        </p:txBody>
      </p:sp>
    </p:spTree>
    <p:extLst>
      <p:ext uri="{BB962C8B-B14F-4D97-AF65-F5344CB8AC3E}">
        <p14:creationId xmlns:p14="http://schemas.microsoft.com/office/powerpoint/2010/main" val="2847042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dirty="0">
                <a:latin typeface="Calibri" panose="020F0502020204030204" pitchFamily="34" charset="0"/>
                <a:ea typeface="Calibri" panose="020F0502020204030204" pitchFamily="34" charset="0"/>
              </a:rPr>
              <a:t>Background: </a:t>
            </a:r>
            <a:r>
              <a:rPr lang="en-CA" dirty="0">
                <a:latin typeface="Calibri" panose="020F0502020204030204" pitchFamily="34" charset="0"/>
                <a:ea typeface="Calibri" panose="020F0502020204030204" pitchFamily="34" charset="0"/>
                <a:cs typeface="Times New Roman" panose="02020603050405020304" pitchFamily="18" charset="0"/>
              </a:rPr>
              <a:t> </a:t>
            </a:r>
          </a:p>
          <a:p>
            <a:pPr marL="349415" indent="-349415">
              <a:buFont typeface="+mj-lt"/>
              <a:buAutoNum type="arabicParenBoth"/>
            </a:pPr>
            <a:r>
              <a:rPr lang="en-CA" dirty="0">
                <a:solidFill>
                  <a:srgbClr val="000000"/>
                </a:solidFill>
                <a:latin typeface="Tahoma" panose="020B0604030504040204" pitchFamily="34" charset="0"/>
                <a:ea typeface="Calibri" panose="020F0502020204030204" pitchFamily="34" charset="0"/>
                <a:cs typeface="Tahoma" panose="020B0604030504040204" pitchFamily="34" charset="0"/>
              </a:rPr>
              <a:t>2015 CBC News report,</a:t>
            </a:r>
            <a:br>
              <a:rPr lang="en-CA" dirty="0">
                <a:solidFill>
                  <a:srgbClr val="000000"/>
                </a:solidFill>
                <a:latin typeface="Tahoma" panose="020B0604030504040204" pitchFamily="34" charset="0"/>
                <a:ea typeface="Calibri" panose="020F0502020204030204" pitchFamily="34" charset="0"/>
                <a:cs typeface="Tahoma" panose="020B0604030504040204" pitchFamily="34" charset="0"/>
              </a:rPr>
            </a:br>
            <a:r>
              <a:rPr lang="en-CA" dirty="0">
                <a:solidFill>
                  <a:srgbClr val="2661A6"/>
                </a:solidFill>
                <a:latin typeface="Tahoma" panose="020B0604030504040204" pitchFamily="34" charset="0"/>
                <a:ea typeface="Calibri" panose="020F0502020204030204" pitchFamily="34" charset="0"/>
                <a:cs typeface="Tahoma" panose="020B0604030504040204" pitchFamily="34" charset="0"/>
                <a:hlinkClick r:id="rId3"/>
              </a:rPr>
              <a:t>Bad water: 'Third World' conditions on First Nations in Canada</a:t>
            </a:r>
            <a:r>
              <a:rPr lang="en-CA" dirty="0">
                <a:solidFill>
                  <a:srgbClr val="000000"/>
                </a:solidFill>
                <a:latin typeface="Tahoma" panose="020B0604030504040204" pitchFamily="34" charset="0"/>
                <a:ea typeface="Calibri" panose="020F0502020204030204" pitchFamily="34" charset="0"/>
                <a:cs typeface="Tahoma" panose="020B0604030504040204" pitchFamily="34" charset="0"/>
              </a:rPr>
              <a:t> (October 2015 CBC news report)</a:t>
            </a:r>
            <a:endParaRPr lang="en-CA" dirty="0">
              <a:latin typeface="Tahoma" panose="020B0604030504040204" pitchFamily="34" charset="0"/>
              <a:ea typeface="Calibri" panose="020F0502020204030204" pitchFamily="34" charset="0"/>
              <a:cs typeface="Tahoma" panose="020B0604030504040204" pitchFamily="34" charset="0"/>
            </a:endParaRPr>
          </a:p>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11</a:t>
            </a:fld>
            <a:endParaRPr lang="en-CA"/>
          </a:p>
        </p:txBody>
      </p:sp>
    </p:spTree>
    <p:extLst>
      <p:ext uri="{BB962C8B-B14F-4D97-AF65-F5344CB8AC3E}">
        <p14:creationId xmlns:p14="http://schemas.microsoft.com/office/powerpoint/2010/main" val="3349410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4A1A26-DF56-4A17-BCA0-17AE0EAAF07E}" type="slidenum">
              <a:rPr lang="en-CA" smtClean="0"/>
              <a:t>12</a:t>
            </a:fld>
            <a:endParaRPr lang="en-CA"/>
          </a:p>
        </p:txBody>
      </p:sp>
    </p:spTree>
    <p:extLst>
      <p:ext uri="{BB962C8B-B14F-4D97-AF65-F5344CB8AC3E}">
        <p14:creationId xmlns:p14="http://schemas.microsoft.com/office/powerpoint/2010/main" val="4085699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E4A1A26-DF56-4A17-BCA0-17AE0EAAF07E}" type="slidenum">
              <a:rPr lang="en-CA" smtClean="0"/>
              <a:t>13</a:t>
            </a:fld>
            <a:endParaRPr lang="en-CA"/>
          </a:p>
        </p:txBody>
      </p:sp>
    </p:spTree>
    <p:extLst>
      <p:ext uri="{BB962C8B-B14F-4D97-AF65-F5344CB8AC3E}">
        <p14:creationId xmlns:p14="http://schemas.microsoft.com/office/powerpoint/2010/main" val="2067525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Relevant</a:t>
            </a:r>
            <a:r>
              <a:rPr lang="en-CA" baseline="0" dirty="0"/>
              <a:t> Canadian information is summed up well here: http://cupe.ca/clean-safe-and-public-water-services</a:t>
            </a:r>
          </a:p>
          <a:p>
            <a:endParaRPr lang="en-CA" baseline="0" dirty="0"/>
          </a:p>
          <a:p>
            <a:r>
              <a:rPr lang="en-CA" baseline="0" dirty="0"/>
              <a:t>Note to host: water and wastewater privatization can happen through contracting out, or through a public-private partnership (P3)</a:t>
            </a:r>
          </a:p>
          <a:p>
            <a:endParaRPr lang="en-CA" baseline="0" dirty="0"/>
          </a:p>
          <a:p>
            <a:endParaRPr lang="en-CA" dirty="0"/>
          </a:p>
          <a:p>
            <a:r>
              <a:rPr lang="en-CA" dirty="0"/>
              <a:t>See Flint, Michigan: </a:t>
            </a:r>
            <a:r>
              <a:rPr lang="en-CA" dirty="0">
                <a:hlinkClick r:id="rId3"/>
              </a:rPr>
              <a:t>https://en.wikipedia.org/wiki/Flint_water_crisis</a:t>
            </a:r>
            <a:endParaRPr lang="en-CA" dirty="0"/>
          </a:p>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14</a:t>
            </a:fld>
            <a:endParaRPr lang="en-CA"/>
          </a:p>
        </p:txBody>
      </p:sp>
    </p:spTree>
    <p:extLst>
      <p:ext uri="{BB962C8B-B14F-4D97-AF65-F5344CB8AC3E}">
        <p14:creationId xmlns:p14="http://schemas.microsoft.com/office/powerpoint/2010/main" val="3817502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E4A1A26-DF56-4A17-BCA0-17AE0EAAF07E}" type="slidenum">
              <a:rPr lang="en-CA" smtClean="0"/>
              <a:t>15</a:t>
            </a:fld>
            <a:endParaRPr lang="en-CA"/>
          </a:p>
        </p:txBody>
      </p:sp>
    </p:spTree>
    <p:extLst>
      <p:ext uri="{BB962C8B-B14F-4D97-AF65-F5344CB8AC3E}">
        <p14:creationId xmlns:p14="http://schemas.microsoft.com/office/powerpoint/2010/main" val="4034158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4A1A26-DF56-4A17-BCA0-17AE0EAAF07E}" type="slidenum">
              <a:rPr lang="en-CA" smtClean="0"/>
              <a:t>16</a:t>
            </a:fld>
            <a:endParaRPr lang="en-CA"/>
          </a:p>
        </p:txBody>
      </p:sp>
    </p:spTree>
    <p:extLst>
      <p:ext uri="{BB962C8B-B14F-4D97-AF65-F5344CB8AC3E}">
        <p14:creationId xmlns:p14="http://schemas.microsoft.com/office/powerpoint/2010/main" val="2320355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4A1A26-DF56-4A17-BCA0-17AE0EAAF07E}" type="slidenum">
              <a:rPr lang="en-CA" smtClean="0"/>
              <a:t>17</a:t>
            </a:fld>
            <a:endParaRPr lang="en-CA"/>
          </a:p>
        </p:txBody>
      </p:sp>
    </p:spTree>
    <p:extLst>
      <p:ext uri="{BB962C8B-B14F-4D97-AF65-F5344CB8AC3E}">
        <p14:creationId xmlns:p14="http://schemas.microsoft.com/office/powerpoint/2010/main" val="2596098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CETA - Comprehensive</a:t>
            </a:r>
            <a:r>
              <a:rPr lang="en-CA" baseline="0" dirty="0"/>
              <a:t> Economic Trade Agreement (with European countries, home to many of the big private water corporations)</a:t>
            </a:r>
            <a:endParaRPr lang="en-CA" dirty="0"/>
          </a:p>
          <a:p>
            <a:r>
              <a:rPr lang="en-CA" dirty="0"/>
              <a:t>TPP – Trans Pacific Partnership</a:t>
            </a:r>
            <a:endParaRPr lang="en-CA" baseline="0" dirty="0"/>
          </a:p>
          <a:p>
            <a:r>
              <a:rPr lang="en-CA" baseline="0" dirty="0" err="1"/>
              <a:t>TiSA</a:t>
            </a:r>
            <a:r>
              <a:rPr lang="en-CA" baseline="0" dirty="0"/>
              <a:t> – Trade in Services Agreement (with European Commission)</a:t>
            </a:r>
            <a:endParaRPr lang="en-CA" dirty="0"/>
          </a:p>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18</a:t>
            </a:fld>
            <a:endParaRPr lang="en-CA"/>
          </a:p>
        </p:txBody>
      </p:sp>
    </p:spTree>
    <p:extLst>
      <p:ext uri="{BB962C8B-B14F-4D97-AF65-F5344CB8AC3E}">
        <p14:creationId xmlns:p14="http://schemas.microsoft.com/office/powerpoint/2010/main" val="2866695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19</a:t>
            </a:fld>
            <a:endParaRPr lang="en-CA"/>
          </a:p>
        </p:txBody>
      </p:sp>
    </p:spTree>
    <p:extLst>
      <p:ext uri="{BB962C8B-B14F-4D97-AF65-F5344CB8AC3E}">
        <p14:creationId xmlns:p14="http://schemas.microsoft.com/office/powerpoint/2010/main" val="1666648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Some examples</a:t>
            </a:r>
            <a:r>
              <a:rPr lang="en-CA" baseline="0" dirty="0"/>
              <a:t> are here: http://cupe.ca/clean-safe-and-public-water-services </a:t>
            </a:r>
            <a:endParaRPr lang="en-CA" dirty="0"/>
          </a:p>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20</a:t>
            </a:fld>
            <a:endParaRPr lang="en-CA"/>
          </a:p>
        </p:txBody>
      </p:sp>
    </p:spTree>
    <p:extLst>
      <p:ext uri="{BB962C8B-B14F-4D97-AF65-F5344CB8AC3E}">
        <p14:creationId xmlns:p14="http://schemas.microsoft.com/office/powerpoint/2010/main" val="405380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Keep</a:t>
            </a:r>
            <a:r>
              <a:rPr lang="en-CA" baseline="0" dirty="0"/>
              <a:t> the check-in brief (5 minutes total). ‘What comes to mind…’ is a word association exercise. 3 words or less.</a:t>
            </a:r>
            <a:endParaRPr lang="en-CA" dirty="0"/>
          </a:p>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3</a:t>
            </a:fld>
            <a:endParaRPr lang="en-CA"/>
          </a:p>
        </p:txBody>
      </p:sp>
    </p:spTree>
    <p:extLst>
      <p:ext uri="{BB962C8B-B14F-4D97-AF65-F5344CB8AC3E}">
        <p14:creationId xmlns:p14="http://schemas.microsoft.com/office/powerpoint/2010/main" val="3956062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21</a:t>
            </a:fld>
            <a:endParaRPr lang="en-CA"/>
          </a:p>
        </p:txBody>
      </p:sp>
    </p:spTree>
    <p:extLst>
      <p:ext uri="{BB962C8B-B14F-4D97-AF65-F5344CB8AC3E}">
        <p14:creationId xmlns:p14="http://schemas.microsoft.com/office/powerpoint/2010/main" val="3517080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a:t>Post the questions if you don’t have a projector. </a:t>
            </a:r>
          </a:p>
          <a:p>
            <a:pPr defTabSz="931774">
              <a:defRPr/>
            </a:pPr>
            <a:r>
              <a:rPr lang="en-CA"/>
              <a:t>Form </a:t>
            </a:r>
            <a:r>
              <a:rPr lang="en-CA" dirty="0"/>
              <a:t>small groups of 3 or 4, if more than 6 people. To stick</a:t>
            </a:r>
            <a:r>
              <a:rPr lang="en-CA" baseline="0" dirty="0"/>
              <a:t> to the time available, give people a few minutes warning when the time is almost up.</a:t>
            </a:r>
          </a:p>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22</a:t>
            </a:fld>
            <a:endParaRPr lang="en-CA"/>
          </a:p>
        </p:txBody>
      </p:sp>
    </p:spTree>
    <p:extLst>
      <p:ext uri="{BB962C8B-B14F-4D97-AF65-F5344CB8AC3E}">
        <p14:creationId xmlns:p14="http://schemas.microsoft.com/office/powerpoint/2010/main" val="683026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23</a:t>
            </a:fld>
            <a:endParaRPr lang="en-CA"/>
          </a:p>
        </p:txBody>
      </p:sp>
    </p:spTree>
    <p:extLst>
      <p:ext uri="{BB962C8B-B14F-4D97-AF65-F5344CB8AC3E}">
        <p14:creationId xmlns:p14="http://schemas.microsoft.com/office/powerpoint/2010/main" val="135560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49478">
              <a:buFont typeface="Arial" panose="020B0604020202020204" pitchFamily="34" charset="0"/>
              <a:buChar char="•"/>
            </a:pPr>
            <a:r>
              <a:rPr lang="en-CA" dirty="0"/>
              <a:t>If you have time you can screen</a:t>
            </a:r>
            <a:r>
              <a:rPr lang="en-CA" baseline="0" dirty="0"/>
              <a:t> the animated video explaining </a:t>
            </a:r>
            <a:r>
              <a:rPr lang="en-CA" baseline="0" dirty="0" err="1"/>
              <a:t>remunicipalization</a:t>
            </a:r>
            <a:r>
              <a:rPr lang="en-CA" baseline="0" dirty="0"/>
              <a:t> at  </a:t>
            </a:r>
            <a:r>
              <a:rPr lang="en-CA" dirty="0"/>
              <a:t>https://youtu.be/BlSM1TPm_k8</a:t>
            </a:r>
          </a:p>
          <a:p>
            <a:pPr marL="174708" indent="-174708" defTabSz="931774">
              <a:spcBef>
                <a:spcPct val="20000"/>
              </a:spcBef>
              <a:buFont typeface="Arial" panose="020B0604020202020204" pitchFamily="34" charset="0"/>
              <a:buChar char="•"/>
              <a:defRPr/>
            </a:pPr>
            <a:r>
              <a:rPr lang="en-CA" dirty="0" err="1"/>
              <a:t>Remunicipalization</a:t>
            </a:r>
            <a:r>
              <a:rPr lang="en-CA" baseline="0" dirty="0"/>
              <a:t> success story: </a:t>
            </a:r>
            <a:r>
              <a:rPr lang="en-US" sz="1400" b="1" dirty="0">
                <a:solidFill>
                  <a:prstClr val="black"/>
                </a:solidFill>
              </a:rPr>
              <a:t>White Rock: </a:t>
            </a:r>
            <a:r>
              <a:rPr lang="en-US" sz="1400" b="1" dirty="0" err="1">
                <a:solidFill>
                  <a:prstClr val="black"/>
                </a:solidFill>
              </a:rPr>
              <a:t>Remunicipalization</a:t>
            </a:r>
            <a:r>
              <a:rPr lang="en-US" sz="1400" b="1" dirty="0">
                <a:solidFill>
                  <a:prstClr val="black"/>
                </a:solidFill>
              </a:rPr>
              <a:t> from </a:t>
            </a:r>
            <a:r>
              <a:rPr lang="en-US" sz="1400" b="1" dirty="0" err="1">
                <a:solidFill>
                  <a:prstClr val="black"/>
                </a:solidFill>
              </a:rPr>
              <a:t>Epcor</a:t>
            </a:r>
            <a:endParaRPr lang="en-CA"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931774">
              <a:lnSpc>
                <a:spcPct val="107000"/>
              </a:lnSpc>
              <a:spcBef>
                <a:spcPct val="20000"/>
              </a:spcBef>
              <a:spcAft>
                <a:spcPts val="815"/>
              </a:spcAft>
              <a:defRPr/>
            </a:pPr>
            <a:r>
              <a:rPr lang="en-CA"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City of White Rock now owns its own water utility and operates it in-house with qualified CUPE workers.  </a:t>
            </a:r>
          </a:p>
          <a:p>
            <a:pPr defTabSz="931774">
              <a:lnSpc>
                <a:spcPct val="107000"/>
              </a:lnSpc>
              <a:spcBef>
                <a:spcPct val="20000"/>
              </a:spcBef>
              <a:spcAft>
                <a:spcPts val="815"/>
              </a:spcAft>
              <a:defRPr/>
            </a:pPr>
            <a:r>
              <a:rPr lang="en-CA"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municipality reaps the economic benefits by keeping the water rates in the community.</a:t>
            </a:r>
          </a:p>
          <a:p>
            <a:pPr defTabSz="931774">
              <a:lnSpc>
                <a:spcPct val="107000"/>
              </a:lnSpc>
              <a:spcBef>
                <a:spcPct val="20000"/>
              </a:spcBef>
              <a:spcAft>
                <a:spcPts val="815"/>
              </a:spcAft>
              <a:defRPr/>
            </a:pPr>
            <a:r>
              <a:rPr lang="en-CA"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city will publically control their water resources and quality of services  in the best interest of the community and the environment. </a:t>
            </a:r>
            <a:r>
              <a:rPr lang="en-US" sz="1400" i="1" dirty="0">
                <a:solidFill>
                  <a:prstClr val="black"/>
                </a:solidFill>
              </a:rPr>
              <a:t>This is one way that we can defend water rights! http://www.cupe.bc.ca/news/3935</a:t>
            </a:r>
          </a:p>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24</a:t>
            </a:fld>
            <a:endParaRPr lang="en-CA"/>
          </a:p>
        </p:txBody>
      </p:sp>
    </p:spTree>
    <p:extLst>
      <p:ext uri="{BB962C8B-B14F-4D97-AF65-F5344CB8AC3E}">
        <p14:creationId xmlns:p14="http://schemas.microsoft.com/office/powerpoint/2010/main" val="2996273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25</a:t>
            </a:fld>
            <a:endParaRPr lang="en-CA"/>
          </a:p>
        </p:txBody>
      </p:sp>
    </p:spTree>
    <p:extLst>
      <p:ext uri="{BB962C8B-B14F-4D97-AF65-F5344CB8AC3E}">
        <p14:creationId xmlns:p14="http://schemas.microsoft.com/office/powerpoint/2010/main" val="2642692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olidFill>
                  <a:prstClr val="black"/>
                </a:solidFill>
              </a:rPr>
              <a:t>CUPE.ca/water you will find:</a:t>
            </a:r>
          </a:p>
          <a:p>
            <a:pPr marL="174708" indent="-174708">
              <a:buFont typeface="Arial" panose="020B0604020202020204" pitchFamily="34" charset="0"/>
              <a:buChar char="•"/>
            </a:pPr>
            <a:r>
              <a:rPr lang="en-CA" dirty="0"/>
              <a:t>Full text of draft water resolutions </a:t>
            </a:r>
          </a:p>
          <a:p>
            <a:pPr marL="174708" indent="-174708">
              <a:buFont typeface="Arial" panose="020B0604020202020204" pitchFamily="34" charset="0"/>
              <a:buChar char="•"/>
            </a:pPr>
            <a:r>
              <a:rPr lang="en-CA" dirty="0"/>
              <a:t> Blue Communities Guide</a:t>
            </a:r>
            <a:r>
              <a:rPr lang="en-CA" baseline="0" dirty="0"/>
              <a:t> and Tools</a:t>
            </a:r>
            <a:endParaRPr lang="en-CA" dirty="0"/>
          </a:p>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26</a:t>
            </a:fld>
            <a:endParaRPr lang="en-CA"/>
          </a:p>
        </p:txBody>
      </p:sp>
    </p:spTree>
    <p:extLst>
      <p:ext uri="{BB962C8B-B14F-4D97-AF65-F5344CB8AC3E}">
        <p14:creationId xmlns:p14="http://schemas.microsoft.com/office/powerpoint/2010/main" val="3759969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Sample</a:t>
            </a:r>
            <a:r>
              <a:rPr lang="en-CA" baseline="0" dirty="0"/>
              <a:t> resolutions for councillors to submit are available at CUPE.ca/water</a:t>
            </a:r>
            <a:endParaRPr lang="en-CA" dirty="0"/>
          </a:p>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27</a:t>
            </a:fld>
            <a:endParaRPr lang="en-CA"/>
          </a:p>
        </p:txBody>
      </p:sp>
    </p:spTree>
    <p:extLst>
      <p:ext uri="{BB962C8B-B14F-4D97-AF65-F5344CB8AC3E}">
        <p14:creationId xmlns:p14="http://schemas.microsoft.com/office/powerpoint/2010/main" val="1095018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Blue Communities</a:t>
            </a:r>
          </a:p>
          <a:p>
            <a:r>
              <a:rPr lang="en-CA" dirty="0">
                <a:hlinkClick r:id="rId3"/>
              </a:rPr>
              <a:t>District of Lunenburg, NS</a:t>
            </a:r>
            <a:r>
              <a:rPr lang="en-CA" dirty="0"/>
              <a:t>, December 8, 2015</a:t>
            </a:r>
          </a:p>
          <a:p>
            <a:r>
              <a:rPr lang="en-CA" dirty="0">
                <a:hlinkClick r:id="rId4"/>
              </a:rPr>
              <a:t>Thunder Bay, ON</a:t>
            </a:r>
            <a:r>
              <a:rPr lang="en-CA" dirty="0"/>
              <a:t>, March 23, 2015</a:t>
            </a:r>
          </a:p>
          <a:p>
            <a:r>
              <a:rPr lang="en-CA" dirty="0" err="1">
                <a:hlinkClick r:id="rId5"/>
              </a:rPr>
              <a:t>Tsal'alh</a:t>
            </a:r>
            <a:r>
              <a:rPr lang="en-CA" dirty="0">
                <a:hlinkClick r:id="rId5"/>
              </a:rPr>
              <a:t>, </a:t>
            </a:r>
            <a:r>
              <a:rPr lang="en-CA" dirty="0" err="1">
                <a:hlinkClick r:id="rId5"/>
              </a:rPr>
              <a:t>St’át’imc</a:t>
            </a:r>
            <a:r>
              <a:rPr lang="en-CA" dirty="0">
                <a:hlinkClick r:id="rId5"/>
              </a:rPr>
              <a:t> Territory</a:t>
            </a:r>
            <a:r>
              <a:rPr lang="en-CA" dirty="0"/>
              <a:t> - became the first Indigenous Blue Community, January 12, 2015</a:t>
            </a:r>
          </a:p>
          <a:p>
            <a:r>
              <a:rPr lang="en-CA" dirty="0">
                <a:hlinkClick r:id="rId6"/>
              </a:rPr>
              <a:t>Bayfield, ON</a:t>
            </a:r>
            <a:r>
              <a:rPr lang="en-CA" dirty="0"/>
              <a:t>, October 24, 2014</a:t>
            </a:r>
          </a:p>
          <a:p>
            <a:r>
              <a:rPr lang="en-CA" dirty="0">
                <a:hlinkClick r:id="rId7"/>
              </a:rPr>
              <a:t>Zurich, Switzerland</a:t>
            </a:r>
            <a:r>
              <a:rPr lang="en-CA" dirty="0"/>
              <a:t>, June 11, 2014</a:t>
            </a:r>
          </a:p>
          <a:p>
            <a:r>
              <a:rPr lang="en-CA" dirty="0" err="1">
                <a:hlinkClick r:id="rId8"/>
              </a:rPr>
              <a:t>Cambuquira</a:t>
            </a:r>
            <a:r>
              <a:rPr lang="en-CA" dirty="0">
                <a:hlinkClick r:id="rId8"/>
              </a:rPr>
              <a:t>, Brazil</a:t>
            </a:r>
            <a:r>
              <a:rPr lang="en-CA" dirty="0"/>
              <a:t>, March 11, 2014</a:t>
            </a:r>
          </a:p>
          <a:p>
            <a:r>
              <a:rPr lang="en-CA" dirty="0" err="1">
                <a:hlinkClick r:id="rId9"/>
              </a:rPr>
              <a:t>Tay</a:t>
            </a:r>
            <a:r>
              <a:rPr lang="en-CA" dirty="0">
                <a:hlinkClick r:id="rId9"/>
              </a:rPr>
              <a:t> Township, ON</a:t>
            </a:r>
            <a:r>
              <a:rPr lang="en-CA" dirty="0"/>
              <a:t>, April 9, 2014</a:t>
            </a:r>
          </a:p>
          <a:p>
            <a:r>
              <a:rPr lang="en-CA" dirty="0" err="1">
                <a:hlinkClick r:id="rId10"/>
              </a:rPr>
              <a:t>Amqui</a:t>
            </a:r>
            <a:r>
              <a:rPr lang="en-CA" dirty="0">
                <a:hlinkClick r:id="rId10"/>
              </a:rPr>
              <a:t>, QC</a:t>
            </a:r>
            <a:r>
              <a:rPr lang="en-CA" dirty="0"/>
              <a:t>, September 16, 2013</a:t>
            </a:r>
          </a:p>
          <a:p>
            <a:r>
              <a:rPr lang="en-CA" dirty="0">
                <a:hlinkClick r:id="rId11"/>
              </a:rPr>
              <a:t>City of Bern, Switzerland</a:t>
            </a:r>
            <a:r>
              <a:rPr lang="en-CA" dirty="0"/>
              <a:t> - designated the first Blue Community outside of Canada, September 18, 2013</a:t>
            </a:r>
          </a:p>
          <a:p>
            <a:r>
              <a:rPr lang="en-CA" dirty="0">
                <a:hlinkClick r:id="rId12"/>
              </a:rPr>
              <a:t>Thorold, ON</a:t>
            </a:r>
            <a:r>
              <a:rPr lang="en-CA" dirty="0"/>
              <a:t>, July 2, 2013</a:t>
            </a:r>
          </a:p>
          <a:p>
            <a:r>
              <a:rPr lang="en-CA" dirty="0" err="1">
                <a:hlinkClick r:id="rId13"/>
              </a:rPr>
              <a:t>Welland</a:t>
            </a:r>
            <a:r>
              <a:rPr lang="en-CA" dirty="0">
                <a:hlinkClick r:id="rId13"/>
              </a:rPr>
              <a:t>, ON</a:t>
            </a:r>
            <a:r>
              <a:rPr lang="en-CA" dirty="0"/>
              <a:t>, November 6, 2012</a:t>
            </a:r>
          </a:p>
          <a:p>
            <a:r>
              <a:rPr lang="en-CA" dirty="0">
                <a:hlinkClick r:id="rId14"/>
              </a:rPr>
              <a:t>Comox, B.C.</a:t>
            </a:r>
            <a:r>
              <a:rPr lang="en-CA" dirty="0"/>
              <a:t>, October 4, 2012</a:t>
            </a:r>
          </a:p>
          <a:p>
            <a:r>
              <a:rPr lang="en-CA" dirty="0">
                <a:hlinkClick r:id="rId15"/>
              </a:rPr>
              <a:t>Cumberland, B.C.</a:t>
            </a:r>
            <a:r>
              <a:rPr lang="en-CA" dirty="0"/>
              <a:t>, July 9, 2012</a:t>
            </a:r>
          </a:p>
          <a:p>
            <a:r>
              <a:rPr lang="en-CA" dirty="0">
                <a:hlinkClick r:id="rId16"/>
              </a:rPr>
              <a:t>Nanaimo, B.C.</a:t>
            </a:r>
            <a:r>
              <a:rPr lang="en-CA" dirty="0"/>
              <a:t>, June 25, 2012</a:t>
            </a:r>
          </a:p>
          <a:p>
            <a:r>
              <a:rPr lang="en-CA" dirty="0">
                <a:hlinkClick r:id="rId17"/>
              </a:rPr>
              <a:t>St. Catharines, ON</a:t>
            </a:r>
            <a:r>
              <a:rPr lang="en-CA" dirty="0"/>
              <a:t>, May 28, 2012</a:t>
            </a:r>
          </a:p>
          <a:p>
            <a:r>
              <a:rPr lang="en-CA" dirty="0">
                <a:hlinkClick r:id="rId18"/>
              </a:rPr>
              <a:t>Niagara Falls, ON</a:t>
            </a:r>
            <a:r>
              <a:rPr lang="en-CA" dirty="0"/>
              <a:t>, April 25, 2012</a:t>
            </a:r>
          </a:p>
          <a:p>
            <a:r>
              <a:rPr lang="en-CA" dirty="0">
                <a:hlinkClick r:id="rId19"/>
              </a:rPr>
              <a:t>North Vancouver, B.C.</a:t>
            </a:r>
            <a:r>
              <a:rPr lang="en-CA" dirty="0"/>
              <a:t>, February 6, 2012</a:t>
            </a:r>
          </a:p>
          <a:p>
            <a:r>
              <a:rPr lang="en-CA" dirty="0">
                <a:hlinkClick r:id="rId20"/>
              </a:rPr>
              <a:t>Ajax, ON</a:t>
            </a:r>
            <a:r>
              <a:rPr lang="en-CA" dirty="0"/>
              <a:t>, December 2011</a:t>
            </a:r>
          </a:p>
          <a:p>
            <a:r>
              <a:rPr lang="en-CA" dirty="0">
                <a:hlinkClick r:id="rId21"/>
              </a:rPr>
              <a:t>Tiny Township, ON</a:t>
            </a:r>
            <a:r>
              <a:rPr lang="en-CA" dirty="0"/>
              <a:t>, September 12, 2011</a:t>
            </a:r>
          </a:p>
          <a:p>
            <a:r>
              <a:rPr lang="en-CA" dirty="0">
                <a:hlinkClick r:id="rId22"/>
              </a:rPr>
              <a:t>Victoria, B.C.</a:t>
            </a:r>
            <a:r>
              <a:rPr lang="en-CA" dirty="0"/>
              <a:t>, June 24, 2011</a:t>
            </a:r>
          </a:p>
          <a:p>
            <a:r>
              <a:rPr lang="en-CA" dirty="0">
                <a:hlinkClick r:id="rId23"/>
              </a:rPr>
              <a:t>City of Burnaby, B.C.</a:t>
            </a:r>
            <a:r>
              <a:rPr lang="en-CA" dirty="0"/>
              <a:t> becomes Canada's first Blue Community on World Water Day, March 22, 2011.</a:t>
            </a:r>
          </a:p>
          <a:p>
            <a:endParaRPr lang="en-CA" dirty="0"/>
          </a:p>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28</a:t>
            </a:fld>
            <a:endParaRPr lang="en-CA"/>
          </a:p>
        </p:txBody>
      </p:sp>
    </p:spTree>
    <p:extLst>
      <p:ext uri="{BB962C8B-B14F-4D97-AF65-F5344CB8AC3E}">
        <p14:creationId xmlns:p14="http://schemas.microsoft.com/office/powerpoint/2010/main" val="1483679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latin typeface="+mn-lt"/>
              </a:rPr>
              <a:t>A number of websites</a:t>
            </a:r>
            <a:r>
              <a:rPr lang="en-CA" baseline="0" dirty="0">
                <a:latin typeface="+mn-lt"/>
              </a:rPr>
              <a:t> and </a:t>
            </a:r>
            <a:r>
              <a:rPr lang="en-CA" dirty="0">
                <a:latin typeface="+mn-lt"/>
              </a:rPr>
              <a:t>resources for more information and taking action are provided in the Tools</a:t>
            </a:r>
            <a:r>
              <a:rPr lang="en-CA" baseline="0" dirty="0">
                <a:latin typeface="+mn-lt"/>
              </a:rPr>
              <a:t> and Resources document at cupe.ca/water.</a:t>
            </a:r>
            <a:endParaRPr lang="en-CA" dirty="0">
              <a:latin typeface="+mn-lt"/>
            </a:endParaRPr>
          </a:p>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29</a:t>
            </a:fld>
            <a:endParaRPr lang="en-CA"/>
          </a:p>
        </p:txBody>
      </p:sp>
    </p:spTree>
    <p:extLst>
      <p:ext uri="{BB962C8B-B14F-4D97-AF65-F5344CB8AC3E}">
        <p14:creationId xmlns:p14="http://schemas.microsoft.com/office/powerpoint/2010/main" val="2025464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Say: We are going to look at a number of different possible next steps we could take. </a:t>
            </a:r>
          </a:p>
          <a:p>
            <a:endParaRPr lang="en-CA" dirty="0"/>
          </a:p>
          <a:p>
            <a:r>
              <a:rPr lang="en-CA" dirty="0"/>
              <a:t>Water Watch is CUPE’s campaign to defend public water services and protect public resources. It was launched</a:t>
            </a:r>
            <a:r>
              <a:rPr lang="en-CA" baseline="0" dirty="0"/>
              <a:t> with the Council of Canadians and environmentalists in 1999. the idea is simple: set up a local group that – literally – watches water issues in your city or town. Working in coalition through Water Watch committees, CUPE and our allies have been able to win many privatization fights, and strengthen local water systems.</a:t>
            </a:r>
          </a:p>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30</a:t>
            </a:fld>
            <a:endParaRPr lang="en-CA"/>
          </a:p>
        </p:txBody>
      </p:sp>
    </p:spTree>
    <p:extLst>
      <p:ext uri="{BB962C8B-B14F-4D97-AF65-F5344CB8AC3E}">
        <p14:creationId xmlns:p14="http://schemas.microsoft.com/office/powerpoint/2010/main" val="258133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Read the</a:t>
            </a:r>
            <a:r>
              <a:rPr lang="en-CA" baseline="0" dirty="0"/>
              <a:t> points here aloud.</a:t>
            </a:r>
            <a:endParaRPr lang="en-CA" dirty="0"/>
          </a:p>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4</a:t>
            </a:fld>
            <a:endParaRPr lang="en-CA"/>
          </a:p>
        </p:txBody>
      </p:sp>
    </p:spTree>
    <p:extLst>
      <p:ext uri="{BB962C8B-B14F-4D97-AF65-F5344CB8AC3E}">
        <p14:creationId xmlns:p14="http://schemas.microsoft.com/office/powerpoint/2010/main" val="3566111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defTabSz="931774">
              <a:spcBef>
                <a:spcPct val="20000"/>
              </a:spcBef>
              <a:buFont typeface="Arial" pitchFamily="34" charset="0"/>
              <a:buChar char="•"/>
              <a:defRPr/>
            </a:pPr>
            <a:r>
              <a:rPr lang="en-US" b="1" i="1" dirty="0">
                <a:solidFill>
                  <a:prstClr val="black"/>
                </a:solidFill>
              </a:rPr>
              <a:t>Go too council watch for tips</a:t>
            </a:r>
          </a:p>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31</a:t>
            </a:fld>
            <a:endParaRPr lang="en-CA"/>
          </a:p>
        </p:txBody>
      </p:sp>
    </p:spTree>
    <p:extLst>
      <p:ext uri="{BB962C8B-B14F-4D97-AF65-F5344CB8AC3E}">
        <p14:creationId xmlns:p14="http://schemas.microsoft.com/office/powerpoint/2010/main" val="3423927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Ally building tools, and steps at CUPE.ca/water.</a:t>
            </a:r>
          </a:p>
          <a:p>
            <a:pPr defTabSz="931774">
              <a:defRPr/>
            </a:pPr>
            <a:r>
              <a:rPr lang="en-CA" dirty="0"/>
              <a:t>The Blue Communities Project is a collaboration between CUPE and the Council of Canadians. See</a:t>
            </a:r>
            <a:r>
              <a:rPr lang="en-CA" baseline="0" dirty="0"/>
              <a:t> Resources for this workshop at CUPE.ca/water for how to connect with indigenous and Council of Canadians chapter activists.</a:t>
            </a:r>
            <a:endParaRPr lang="en-CA" dirty="0"/>
          </a:p>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32</a:t>
            </a:fld>
            <a:endParaRPr lang="en-CA"/>
          </a:p>
        </p:txBody>
      </p:sp>
    </p:spTree>
    <p:extLst>
      <p:ext uri="{BB962C8B-B14F-4D97-AF65-F5344CB8AC3E}">
        <p14:creationId xmlns:p14="http://schemas.microsoft.com/office/powerpoint/2010/main" val="2257373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33</a:t>
            </a:fld>
            <a:endParaRPr lang="en-CA"/>
          </a:p>
        </p:txBody>
      </p:sp>
    </p:spTree>
    <p:extLst>
      <p:ext uri="{BB962C8B-B14F-4D97-AF65-F5344CB8AC3E}">
        <p14:creationId xmlns:p14="http://schemas.microsoft.com/office/powerpoint/2010/main" val="2557978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CA" b="0" i="0" u="none" dirty="0"/>
              <a:t>Form pairs for this discussion. Let them know they have up to 5 minutes</a:t>
            </a:r>
            <a:r>
              <a:rPr lang="en-CA" b="0" i="0" u="none" baseline="0" dirty="0"/>
              <a:t> to discuss and answer this question.</a:t>
            </a:r>
            <a:endParaRPr lang="en-CA" b="0" i="0" u="none" dirty="0"/>
          </a:p>
          <a:p>
            <a:pPr>
              <a:buNone/>
            </a:pPr>
            <a:r>
              <a:rPr lang="en-US" b="0" i="0" dirty="0"/>
              <a:t>while talking in pairs.</a:t>
            </a:r>
          </a:p>
          <a:p>
            <a:pPr>
              <a:buNone/>
            </a:pPr>
            <a:r>
              <a:rPr lang="en-US" b="0" i="0" dirty="0"/>
              <a:t>Circulate sign-up sheet.</a:t>
            </a:r>
            <a:endParaRPr lang="en-CA" dirty="0"/>
          </a:p>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34</a:t>
            </a:fld>
            <a:endParaRPr lang="en-CA"/>
          </a:p>
        </p:txBody>
      </p:sp>
    </p:spTree>
    <p:extLst>
      <p:ext uri="{BB962C8B-B14F-4D97-AF65-F5344CB8AC3E}">
        <p14:creationId xmlns:p14="http://schemas.microsoft.com/office/powerpoint/2010/main" val="2838525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0" dirty="0"/>
              <a:t>Make sure someone is taking notes</a:t>
            </a:r>
          </a:p>
          <a:p>
            <a:pPr>
              <a:buNone/>
            </a:pPr>
            <a:r>
              <a:rPr lang="en-CA" i="0" dirty="0"/>
              <a:t>Go around the room and</a:t>
            </a:r>
            <a:r>
              <a:rPr lang="en-CA" i="0" baseline="0" dirty="0"/>
              <a:t> invite each pair to share one next step…</a:t>
            </a:r>
            <a:r>
              <a:rPr lang="en-CA" i="0" dirty="0"/>
              <a:t>If you have time, notice any patterns or  common ideas that have come up. </a:t>
            </a:r>
          </a:p>
          <a:p>
            <a:pPr>
              <a:buNone/>
            </a:pPr>
            <a:r>
              <a:rPr lang="en-CA" i="0" dirty="0"/>
              <a:t>See if you have consensus on where to start.</a:t>
            </a:r>
            <a:endParaRPr lang="en-US" i="0" dirty="0"/>
          </a:p>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35</a:t>
            </a:fld>
            <a:endParaRPr lang="en-CA"/>
          </a:p>
        </p:txBody>
      </p:sp>
    </p:spTree>
    <p:extLst>
      <p:ext uri="{BB962C8B-B14F-4D97-AF65-F5344CB8AC3E}">
        <p14:creationId xmlns:p14="http://schemas.microsoft.com/office/powerpoint/2010/main" val="2986910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http://cupe.ca/water-workshop-feedback</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CA" sz="1200" kern="120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36</a:t>
            </a:fld>
            <a:endParaRPr lang="en-CA"/>
          </a:p>
        </p:txBody>
      </p:sp>
    </p:spTree>
    <p:extLst>
      <p:ext uri="{BB962C8B-B14F-4D97-AF65-F5344CB8AC3E}">
        <p14:creationId xmlns:p14="http://schemas.microsoft.com/office/powerpoint/2010/main" val="2326654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4A1A26-DF56-4A17-BCA0-17AE0EAAF07E}" type="slidenum">
              <a:rPr lang="en-CA" smtClean="0"/>
              <a:t>5</a:t>
            </a:fld>
            <a:endParaRPr lang="en-CA"/>
          </a:p>
        </p:txBody>
      </p:sp>
    </p:spTree>
    <p:extLst>
      <p:ext uri="{BB962C8B-B14F-4D97-AF65-F5344CB8AC3E}">
        <p14:creationId xmlns:p14="http://schemas.microsoft.com/office/powerpoint/2010/main" val="493664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4A1A26-DF56-4A17-BCA0-17AE0EAAF07E}" type="slidenum">
              <a:rPr lang="en-CA" smtClean="0"/>
              <a:t>6</a:t>
            </a:fld>
            <a:endParaRPr lang="en-CA"/>
          </a:p>
        </p:txBody>
      </p:sp>
    </p:spTree>
    <p:extLst>
      <p:ext uri="{BB962C8B-B14F-4D97-AF65-F5344CB8AC3E}">
        <p14:creationId xmlns:p14="http://schemas.microsoft.com/office/powerpoint/2010/main" val="3320215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4A1A26-DF56-4A17-BCA0-17AE0EAAF07E}" type="slidenum">
              <a:rPr lang="en-CA" smtClean="0"/>
              <a:t>7</a:t>
            </a:fld>
            <a:endParaRPr lang="en-CA"/>
          </a:p>
        </p:txBody>
      </p:sp>
    </p:spTree>
    <p:extLst>
      <p:ext uri="{BB962C8B-B14F-4D97-AF65-F5344CB8AC3E}">
        <p14:creationId xmlns:p14="http://schemas.microsoft.com/office/powerpoint/2010/main" val="2072020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b="0" i="0" dirty="0">
                <a:solidFill>
                  <a:srgbClr val="292C39"/>
                </a:solidFill>
                <a:effectLst/>
                <a:latin typeface="Open Sans"/>
              </a:rPr>
              <a:t>NOTE: Boil water advisories</a:t>
            </a:r>
            <a:r>
              <a:rPr lang="en-CA" b="0" i="0" baseline="0" dirty="0">
                <a:solidFill>
                  <a:srgbClr val="292C39"/>
                </a:solidFill>
                <a:effectLst/>
                <a:latin typeface="Open Sans"/>
              </a:rPr>
              <a:t> are i</a:t>
            </a:r>
            <a:r>
              <a:rPr lang="en-CA" b="0" i="0" dirty="0">
                <a:solidFill>
                  <a:srgbClr val="292C39"/>
                </a:solidFill>
                <a:effectLst/>
                <a:latin typeface="Open Sans"/>
              </a:rPr>
              <a:t>ssued as a preventative measure to protect public health when the water in a community's water system is known or suspected  to have disease-causing bacteria, viruses or parasites that can cause waterborne illness or when water quality is questionable and boiling will remove the contaminant from the water. </a:t>
            </a:r>
          </a:p>
          <a:p>
            <a:pPr defTabSz="931774">
              <a:defRPr/>
            </a:pPr>
            <a:r>
              <a:rPr lang="en-CA" b="0" i="0" dirty="0">
                <a:solidFill>
                  <a:srgbClr val="292C39"/>
                </a:solidFill>
                <a:effectLst/>
                <a:latin typeface="Open Sans"/>
              </a:rPr>
              <a:t>Source: Health Canada</a:t>
            </a:r>
            <a:endParaRPr lang="en-CA" dirty="0"/>
          </a:p>
          <a:p>
            <a:endParaRPr lang="en-CA" dirty="0"/>
          </a:p>
        </p:txBody>
      </p:sp>
      <p:sp>
        <p:nvSpPr>
          <p:cNvPr id="4" name="Slide Number Placeholder 3"/>
          <p:cNvSpPr>
            <a:spLocks noGrp="1"/>
          </p:cNvSpPr>
          <p:nvPr>
            <p:ph type="sldNum" sz="quarter" idx="10"/>
          </p:nvPr>
        </p:nvSpPr>
        <p:spPr/>
        <p:txBody>
          <a:bodyPr/>
          <a:lstStyle/>
          <a:p>
            <a:fld id="{CE4A1A26-DF56-4A17-BCA0-17AE0EAAF07E}" type="slidenum">
              <a:rPr lang="en-CA" smtClean="0"/>
              <a:t>8</a:t>
            </a:fld>
            <a:endParaRPr lang="en-CA"/>
          </a:p>
        </p:txBody>
      </p:sp>
    </p:spTree>
    <p:extLst>
      <p:ext uri="{BB962C8B-B14F-4D97-AF65-F5344CB8AC3E}">
        <p14:creationId xmlns:p14="http://schemas.microsoft.com/office/powerpoint/2010/main" val="4097271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4A1A26-DF56-4A17-BCA0-17AE0EAAF07E}" type="slidenum">
              <a:rPr lang="en-CA" smtClean="0"/>
              <a:t>9</a:t>
            </a:fld>
            <a:endParaRPr lang="en-CA"/>
          </a:p>
        </p:txBody>
      </p:sp>
    </p:spTree>
    <p:extLst>
      <p:ext uri="{BB962C8B-B14F-4D97-AF65-F5344CB8AC3E}">
        <p14:creationId xmlns:p14="http://schemas.microsoft.com/office/powerpoint/2010/main" val="1847990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4A1A26-DF56-4A17-BCA0-17AE0EAAF07E}" type="slidenum">
              <a:rPr lang="en-CA" smtClean="0"/>
              <a:t>10</a:t>
            </a:fld>
            <a:endParaRPr lang="en-CA"/>
          </a:p>
        </p:txBody>
      </p:sp>
    </p:spTree>
    <p:extLst>
      <p:ext uri="{BB962C8B-B14F-4D97-AF65-F5344CB8AC3E}">
        <p14:creationId xmlns:p14="http://schemas.microsoft.com/office/powerpoint/2010/main" val="445556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lang="en-US"/>
          </a:p>
        </p:txBody>
      </p:sp>
      <p:sp>
        <p:nvSpPr>
          <p:cNvPr id="4" name="Date Placeholder 3"/>
          <p:cNvSpPr>
            <a:spLocks noGrp="1"/>
          </p:cNvSpPr>
          <p:nvPr>
            <p:ph type="dt" sz="half" idx="10"/>
          </p:nvPr>
        </p:nvSpPr>
        <p:spPr/>
        <p:txBody>
          <a:bodyPr/>
          <a:lstStyle/>
          <a:p>
            <a:fld id="{F4820DFC-31FA-E345-A2B8-66BC7A13D349}" type="datetimeFigureOut">
              <a:rPr lang="en-US" smtClean="0"/>
              <a:t>16-03-14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D1CED-5EEB-094F-9208-9DE528AF014C}" type="slidenum">
              <a:rPr lang="en-US" smtClean="0"/>
              <a:t>‹#›</a:t>
            </a:fld>
            <a:endParaRPr lang="en-US"/>
          </a:p>
        </p:txBody>
      </p:sp>
    </p:spTree>
    <p:extLst>
      <p:ext uri="{BB962C8B-B14F-4D97-AF65-F5344CB8AC3E}">
        <p14:creationId xmlns:p14="http://schemas.microsoft.com/office/powerpoint/2010/main" val="3436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F4820DFC-31FA-E345-A2B8-66BC7A13D349}" type="datetimeFigureOut">
              <a:rPr lang="en-US" smtClean="0"/>
              <a:t>16-03-14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D1CED-5EEB-094F-9208-9DE528AF014C}" type="slidenum">
              <a:rPr lang="en-US" smtClean="0"/>
              <a:t>‹#›</a:t>
            </a:fld>
            <a:endParaRPr lang="en-US"/>
          </a:p>
        </p:txBody>
      </p:sp>
    </p:spTree>
    <p:extLst>
      <p:ext uri="{BB962C8B-B14F-4D97-AF65-F5344CB8AC3E}">
        <p14:creationId xmlns:p14="http://schemas.microsoft.com/office/powerpoint/2010/main" val="85936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F4820DFC-31FA-E345-A2B8-66BC7A13D349}" type="datetimeFigureOut">
              <a:rPr lang="en-US" smtClean="0"/>
              <a:t>16-03-14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D1CED-5EEB-094F-9208-9DE528AF014C}" type="slidenum">
              <a:rPr lang="en-US" smtClean="0"/>
              <a:t>‹#›</a:t>
            </a:fld>
            <a:endParaRPr lang="en-US"/>
          </a:p>
        </p:txBody>
      </p:sp>
    </p:spTree>
    <p:extLst>
      <p:ext uri="{BB962C8B-B14F-4D97-AF65-F5344CB8AC3E}">
        <p14:creationId xmlns:p14="http://schemas.microsoft.com/office/powerpoint/2010/main" val="6466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idx="1"/>
          </p:nvPr>
        </p:nvSpPr>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F4820DFC-31FA-E345-A2B8-66BC7A13D349}" type="datetimeFigureOut">
              <a:rPr lang="en-US" smtClean="0"/>
              <a:t>16-03-14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D1CED-5EEB-094F-9208-9DE528AF014C}" type="slidenum">
              <a:rPr lang="en-US" smtClean="0"/>
              <a:t>‹#›</a:t>
            </a:fld>
            <a:endParaRPr lang="en-US"/>
          </a:p>
        </p:txBody>
      </p:sp>
    </p:spTree>
    <p:extLst>
      <p:ext uri="{BB962C8B-B14F-4D97-AF65-F5344CB8AC3E}">
        <p14:creationId xmlns:p14="http://schemas.microsoft.com/office/powerpoint/2010/main" val="2253447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F4820DFC-31FA-E345-A2B8-66BC7A13D349}" type="datetimeFigureOut">
              <a:rPr lang="en-US" smtClean="0"/>
              <a:t>16-03-14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D1CED-5EEB-094F-9208-9DE528AF014C}" type="slidenum">
              <a:rPr lang="en-US" smtClean="0"/>
              <a:t>‹#›</a:t>
            </a:fld>
            <a:endParaRPr lang="en-US"/>
          </a:p>
        </p:txBody>
      </p:sp>
    </p:spTree>
    <p:extLst>
      <p:ext uri="{BB962C8B-B14F-4D97-AF65-F5344CB8AC3E}">
        <p14:creationId xmlns:p14="http://schemas.microsoft.com/office/powerpoint/2010/main" val="4155353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Date Placeholder 4"/>
          <p:cNvSpPr>
            <a:spLocks noGrp="1"/>
          </p:cNvSpPr>
          <p:nvPr>
            <p:ph type="dt" sz="half" idx="10"/>
          </p:nvPr>
        </p:nvSpPr>
        <p:spPr/>
        <p:txBody>
          <a:bodyPr/>
          <a:lstStyle/>
          <a:p>
            <a:fld id="{F4820DFC-31FA-E345-A2B8-66BC7A13D349}" type="datetimeFigureOut">
              <a:rPr lang="en-US" smtClean="0"/>
              <a:t>16-03-14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D1CED-5EEB-094F-9208-9DE528AF014C}" type="slidenum">
              <a:rPr lang="en-US" smtClean="0"/>
              <a:t>‹#›</a:t>
            </a:fld>
            <a:endParaRPr lang="en-US"/>
          </a:p>
        </p:txBody>
      </p:sp>
    </p:spTree>
    <p:extLst>
      <p:ext uri="{BB962C8B-B14F-4D97-AF65-F5344CB8AC3E}">
        <p14:creationId xmlns:p14="http://schemas.microsoft.com/office/powerpoint/2010/main" val="2982104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7" name="Date Placeholder 6"/>
          <p:cNvSpPr>
            <a:spLocks noGrp="1"/>
          </p:cNvSpPr>
          <p:nvPr>
            <p:ph type="dt" sz="half" idx="10"/>
          </p:nvPr>
        </p:nvSpPr>
        <p:spPr/>
        <p:txBody>
          <a:bodyPr/>
          <a:lstStyle/>
          <a:p>
            <a:fld id="{F4820DFC-31FA-E345-A2B8-66BC7A13D349}" type="datetimeFigureOut">
              <a:rPr lang="en-US" smtClean="0"/>
              <a:t>16-03-14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CD1CED-5EEB-094F-9208-9DE528AF014C}" type="slidenum">
              <a:rPr lang="en-US" smtClean="0"/>
              <a:t>‹#›</a:t>
            </a:fld>
            <a:endParaRPr lang="en-US"/>
          </a:p>
        </p:txBody>
      </p:sp>
    </p:spTree>
    <p:extLst>
      <p:ext uri="{BB962C8B-B14F-4D97-AF65-F5344CB8AC3E}">
        <p14:creationId xmlns:p14="http://schemas.microsoft.com/office/powerpoint/2010/main" val="17642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Date Placeholder 2"/>
          <p:cNvSpPr>
            <a:spLocks noGrp="1"/>
          </p:cNvSpPr>
          <p:nvPr>
            <p:ph type="dt" sz="half" idx="10"/>
          </p:nvPr>
        </p:nvSpPr>
        <p:spPr/>
        <p:txBody>
          <a:bodyPr/>
          <a:lstStyle/>
          <a:p>
            <a:fld id="{F4820DFC-31FA-E345-A2B8-66BC7A13D349}" type="datetimeFigureOut">
              <a:rPr lang="en-US" smtClean="0"/>
              <a:t>16-03-14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CD1CED-5EEB-094F-9208-9DE528AF014C}" type="slidenum">
              <a:rPr lang="en-US" smtClean="0"/>
              <a:t>‹#›</a:t>
            </a:fld>
            <a:endParaRPr lang="en-US"/>
          </a:p>
        </p:txBody>
      </p:sp>
    </p:spTree>
    <p:extLst>
      <p:ext uri="{BB962C8B-B14F-4D97-AF65-F5344CB8AC3E}">
        <p14:creationId xmlns:p14="http://schemas.microsoft.com/office/powerpoint/2010/main" val="171045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20DFC-31FA-E345-A2B8-66BC7A13D349}" type="datetimeFigureOut">
              <a:rPr lang="en-US" smtClean="0"/>
              <a:t>16-03-14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CD1CED-5EEB-094F-9208-9DE528AF014C}" type="slidenum">
              <a:rPr lang="en-US" smtClean="0"/>
              <a:t>‹#›</a:t>
            </a:fld>
            <a:endParaRPr lang="en-US"/>
          </a:p>
        </p:txBody>
      </p:sp>
    </p:spTree>
    <p:extLst>
      <p:ext uri="{BB962C8B-B14F-4D97-AF65-F5344CB8AC3E}">
        <p14:creationId xmlns:p14="http://schemas.microsoft.com/office/powerpoint/2010/main" val="187064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F4820DFC-31FA-E345-A2B8-66BC7A13D349}" type="datetimeFigureOut">
              <a:rPr lang="en-US" smtClean="0"/>
              <a:t>16-03-14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D1CED-5EEB-094F-9208-9DE528AF014C}" type="slidenum">
              <a:rPr lang="en-US" smtClean="0"/>
              <a:t>‹#›</a:t>
            </a:fld>
            <a:endParaRPr lang="en-US"/>
          </a:p>
        </p:txBody>
      </p:sp>
    </p:spTree>
    <p:extLst>
      <p:ext uri="{BB962C8B-B14F-4D97-AF65-F5344CB8AC3E}">
        <p14:creationId xmlns:p14="http://schemas.microsoft.com/office/powerpoint/2010/main" val="168081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F4820DFC-31FA-E345-A2B8-66BC7A13D349}" type="datetimeFigureOut">
              <a:rPr lang="en-US" smtClean="0"/>
              <a:t>16-03-14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CD1CED-5EEB-094F-9208-9DE528AF014C}" type="slidenum">
              <a:rPr lang="en-US" smtClean="0"/>
              <a:t>‹#›</a:t>
            </a:fld>
            <a:endParaRPr lang="en-US"/>
          </a:p>
        </p:txBody>
      </p:sp>
    </p:spTree>
    <p:extLst>
      <p:ext uri="{BB962C8B-B14F-4D97-AF65-F5344CB8AC3E}">
        <p14:creationId xmlns:p14="http://schemas.microsoft.com/office/powerpoint/2010/main" val="22695615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20DFC-31FA-E345-A2B8-66BC7A13D349}" type="datetimeFigureOut">
              <a:rPr lang="en-US" smtClean="0"/>
              <a:t>16-03-14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D1CED-5EEB-094F-9208-9DE528AF014C}" type="slidenum">
              <a:rPr lang="en-US" smtClean="0"/>
              <a:t>‹#›</a:t>
            </a:fld>
            <a:endParaRPr lang="en-US"/>
          </a:p>
        </p:txBody>
      </p:sp>
    </p:spTree>
    <p:extLst>
      <p:ext uri="{BB962C8B-B14F-4D97-AF65-F5344CB8AC3E}">
        <p14:creationId xmlns:p14="http://schemas.microsoft.com/office/powerpoint/2010/main" val="737172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ter_slideTemplate_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1045"/>
            <a:ext cx="9144000" cy="6556955"/>
          </a:xfrm>
          <a:prstGeom prst="rect">
            <a:avLst/>
          </a:prstGeom>
        </p:spPr>
      </p:pic>
      <p:sp>
        <p:nvSpPr>
          <p:cNvPr id="2" name="Title 1"/>
          <p:cNvSpPr>
            <a:spLocks noGrp="1"/>
          </p:cNvSpPr>
          <p:nvPr>
            <p:ph type="ctrTitle"/>
          </p:nvPr>
        </p:nvSpPr>
        <p:spPr>
          <a:xfrm>
            <a:off x="1244210" y="995494"/>
            <a:ext cx="6609247" cy="1202308"/>
          </a:xfrm>
        </p:spPr>
        <p:txBody>
          <a:bodyPr>
            <a:noAutofit/>
          </a:bodyPr>
          <a:lstStyle/>
          <a:p>
            <a:r>
              <a:rPr lang="en-US" sz="7200" b="1" dirty="0" smtClean="0">
                <a:solidFill>
                  <a:srgbClr val="2A8BAA"/>
                </a:solidFill>
                <a:cs typeface="55 Helvetica Roman"/>
              </a:rPr>
              <a:t>WATER ACTION</a:t>
            </a:r>
            <a:br>
              <a:rPr lang="en-US" sz="7200" b="1" dirty="0" smtClean="0">
                <a:solidFill>
                  <a:srgbClr val="2A8BAA"/>
                </a:solidFill>
                <a:cs typeface="55 Helvetica Roman"/>
              </a:rPr>
            </a:br>
            <a:r>
              <a:rPr lang="en-US" sz="7200" b="1" dirty="0" smtClean="0">
                <a:solidFill>
                  <a:srgbClr val="2A8BAA"/>
                </a:solidFill>
                <a:cs typeface="55 Helvetica Roman"/>
              </a:rPr>
              <a:t>WORKSHOP</a:t>
            </a:r>
            <a:endParaRPr lang="en-US" sz="7200" b="1" dirty="0">
              <a:solidFill>
                <a:srgbClr val="2A8BAA"/>
              </a:solidFill>
              <a:cs typeface="55 Helvetica Roman"/>
            </a:endParaRPr>
          </a:p>
        </p:txBody>
      </p:sp>
      <p:pic>
        <p:nvPicPr>
          <p:cNvPr id="3" name="Picture 2"/>
          <p:cNvPicPr>
            <a:picLocks noChangeAspect="1"/>
          </p:cNvPicPr>
          <p:nvPr/>
        </p:nvPicPr>
        <p:blipFill>
          <a:blip r:embed="rId3"/>
          <a:stretch>
            <a:fillRect/>
          </a:stretch>
        </p:blipFill>
        <p:spPr>
          <a:xfrm>
            <a:off x="6367700" y="6215521"/>
            <a:ext cx="2379169" cy="290480"/>
          </a:xfrm>
          <a:prstGeom prst="rect">
            <a:avLst/>
          </a:prstGeom>
        </p:spPr>
      </p:pic>
    </p:spTree>
    <p:extLst>
      <p:ext uri="{BB962C8B-B14F-4D97-AF65-F5344CB8AC3E}">
        <p14:creationId xmlns:p14="http://schemas.microsoft.com/office/powerpoint/2010/main" val="2789007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6" name="Subtitle 2"/>
          <p:cNvSpPr>
            <a:spLocks noGrp="1"/>
          </p:cNvSpPr>
          <p:nvPr>
            <p:ph type="subTitle" idx="1"/>
          </p:nvPr>
        </p:nvSpPr>
        <p:spPr>
          <a:xfrm>
            <a:off x="387288" y="1549271"/>
            <a:ext cx="6881077" cy="4809945"/>
          </a:xfrm>
        </p:spPr>
        <p:txBody>
          <a:bodyPr>
            <a:normAutofit/>
          </a:bodyPr>
          <a:lstStyle/>
          <a:p>
            <a:pPr algn="l"/>
            <a:r>
              <a:rPr lang="en-CA" sz="4500" b="1" dirty="0">
                <a:solidFill>
                  <a:srgbClr val="2A8BAA"/>
                </a:solidFill>
                <a:latin typeface="Segoe UI Light" panose="020B0502040204020203" pitchFamily="34" charset="0"/>
              </a:rPr>
              <a:t>Indigenous water struggles</a:t>
            </a:r>
          </a:p>
          <a:p>
            <a:pPr algn="l"/>
            <a:endParaRPr lang="en-CA" sz="2000" b="1" dirty="0">
              <a:solidFill>
                <a:srgbClr val="2A8BAA"/>
              </a:solidFill>
              <a:latin typeface="Segoe UI Light" panose="020B0502040204020203" pitchFamily="34" charset="0"/>
            </a:endParaRPr>
          </a:p>
          <a:p>
            <a:pPr algn="l"/>
            <a:r>
              <a:rPr lang="en-CA" sz="4400" b="1" dirty="0">
                <a:solidFill>
                  <a:srgbClr val="2A8BAA"/>
                </a:solidFill>
                <a:latin typeface="Segoe UI Light" panose="020B0502040204020203" pitchFamily="34" charset="0"/>
              </a:rPr>
              <a:t>(a few examples…)</a:t>
            </a:r>
            <a:endParaRPr lang="en-US" sz="4400" b="1" dirty="0">
              <a:solidFill>
                <a:srgbClr val="2A8BAA"/>
              </a:solidFill>
              <a:latin typeface="Segoe UI Light" panose="020B0502040204020203" pitchFamily="34" charset="0"/>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2830693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6" name="Subtitle 2"/>
          <p:cNvSpPr>
            <a:spLocks noGrp="1"/>
          </p:cNvSpPr>
          <p:nvPr>
            <p:ph type="subTitle" idx="1"/>
          </p:nvPr>
        </p:nvSpPr>
        <p:spPr>
          <a:xfrm>
            <a:off x="251487" y="852154"/>
            <a:ext cx="6881077" cy="4809945"/>
          </a:xfrm>
        </p:spPr>
        <p:txBody>
          <a:bodyPr>
            <a:normAutofit fontScale="92500" lnSpcReduction="20000"/>
          </a:bodyPr>
          <a:lstStyle/>
          <a:p>
            <a:pPr algn="l"/>
            <a:endParaRPr lang="en-US" sz="2800" dirty="0">
              <a:solidFill>
                <a:srgbClr val="2A8BAA"/>
              </a:solidFill>
            </a:endParaRPr>
          </a:p>
          <a:p>
            <a:pPr marL="457200" indent="-457200" algn="l">
              <a:buBlip>
                <a:blip r:embed="rId4"/>
              </a:buBlip>
            </a:pPr>
            <a:r>
              <a:rPr lang="en-CA" b="1" dirty="0">
                <a:solidFill>
                  <a:srgbClr val="2A8BAA"/>
                </a:solidFill>
                <a:latin typeface="Segoe UI Light" panose="020B0502040204020203" pitchFamily="34" charset="0"/>
              </a:rPr>
              <a:t>In Grassy Narrows, ON, people are getting sick from mercury in the drinking water.</a:t>
            </a:r>
          </a:p>
          <a:p>
            <a:pPr algn="l"/>
            <a:endParaRPr lang="en-US" sz="1600" b="1" dirty="0">
              <a:solidFill>
                <a:srgbClr val="2A8BAA"/>
              </a:solidFill>
              <a:latin typeface="Segoe UI Light" panose="020B0502040204020203" pitchFamily="34" charset="0"/>
            </a:endParaRPr>
          </a:p>
          <a:p>
            <a:pPr marL="457200" indent="-457200" algn="l">
              <a:buBlip>
                <a:blip r:embed="rId4"/>
              </a:buBlip>
            </a:pPr>
            <a:r>
              <a:rPr lang="en-CA" b="1" dirty="0">
                <a:solidFill>
                  <a:srgbClr val="2A8BAA"/>
                </a:solidFill>
                <a:latin typeface="Segoe UI Light" panose="020B0502040204020203" pitchFamily="34" charset="0"/>
              </a:rPr>
              <a:t>The community of Shoal Lake 40, MB, water has been un-drinkable for nearly 20 years.</a:t>
            </a:r>
          </a:p>
          <a:p>
            <a:pPr algn="l"/>
            <a:endParaRPr lang="en-CA" sz="1600" b="1" dirty="0">
              <a:solidFill>
                <a:srgbClr val="2A8BAA"/>
              </a:solidFill>
              <a:latin typeface="Segoe UI Light" panose="020B0502040204020203" pitchFamily="34" charset="0"/>
            </a:endParaRPr>
          </a:p>
          <a:p>
            <a:pPr marL="457200" indent="-457200" algn="l">
              <a:buBlip>
                <a:blip r:embed="rId4"/>
              </a:buBlip>
            </a:pPr>
            <a:r>
              <a:rPr lang="en-CA" b="1" dirty="0">
                <a:solidFill>
                  <a:srgbClr val="2A8BAA"/>
                </a:solidFill>
                <a:latin typeface="Segoe UI Light" panose="020B0502040204020203" pitchFamily="34" charset="0"/>
              </a:rPr>
              <a:t>‘Site C’ in BC, is a large-scale hydro-electric dam project that is putting land, water and communities at risk.</a:t>
            </a: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2003103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6" name="Subtitle 2"/>
          <p:cNvSpPr>
            <a:spLocks noGrp="1"/>
          </p:cNvSpPr>
          <p:nvPr>
            <p:ph type="subTitle" idx="1"/>
          </p:nvPr>
        </p:nvSpPr>
        <p:spPr>
          <a:xfrm>
            <a:off x="251487" y="852154"/>
            <a:ext cx="6881077" cy="4809945"/>
          </a:xfrm>
        </p:spPr>
        <p:txBody>
          <a:bodyPr>
            <a:normAutofit fontScale="92500" lnSpcReduction="20000"/>
          </a:bodyPr>
          <a:lstStyle/>
          <a:p>
            <a:pPr algn="l"/>
            <a:endParaRPr lang="en-US" sz="2800" dirty="0">
              <a:solidFill>
                <a:srgbClr val="2A8BAA"/>
              </a:solidFill>
            </a:endParaRPr>
          </a:p>
          <a:p>
            <a:pPr marL="457200" lvl="0" indent="-457200" algn="l">
              <a:buBlip>
                <a:blip r:embed="rId4"/>
              </a:buBlip>
            </a:pPr>
            <a:r>
              <a:rPr lang="en-CA" b="1" dirty="0">
                <a:solidFill>
                  <a:srgbClr val="2A8BAA"/>
                </a:solidFill>
                <a:latin typeface="Segoe UI Light" panose="020B0502040204020203" pitchFamily="34" charset="0"/>
              </a:rPr>
              <a:t>At Chaudière Falls on the Ottawa River, an urban development is proposed on Algonquin sacred territory.</a:t>
            </a:r>
          </a:p>
          <a:p>
            <a:pPr algn="l"/>
            <a:endParaRPr lang="en-US" sz="1600" b="1" dirty="0">
              <a:solidFill>
                <a:srgbClr val="2A8BAA"/>
              </a:solidFill>
              <a:latin typeface="Segoe UI Light" panose="020B0502040204020203" pitchFamily="34" charset="0"/>
            </a:endParaRPr>
          </a:p>
          <a:p>
            <a:pPr marL="457200" lvl="0" indent="-457200" algn="l">
              <a:buBlip>
                <a:blip r:embed="rId4"/>
              </a:buBlip>
            </a:pPr>
            <a:r>
              <a:rPr lang="en-CA" b="1" dirty="0" err="1">
                <a:solidFill>
                  <a:srgbClr val="2A8BAA"/>
                </a:solidFill>
                <a:latin typeface="Segoe UI Light" panose="020B0502040204020203" pitchFamily="34" charset="0"/>
              </a:rPr>
              <a:t>Neskantaga</a:t>
            </a:r>
            <a:r>
              <a:rPr lang="en-CA" b="1" dirty="0">
                <a:solidFill>
                  <a:srgbClr val="2A8BAA"/>
                </a:solidFill>
                <a:latin typeface="Segoe UI Light" panose="020B0502040204020203" pitchFamily="34" charset="0"/>
              </a:rPr>
              <a:t>, ON, has been under boil water advisory since 1995.</a:t>
            </a:r>
          </a:p>
          <a:p>
            <a:pPr lvl="0" algn="l"/>
            <a:endParaRPr lang="en-CA" sz="1600" b="1" dirty="0">
              <a:solidFill>
                <a:srgbClr val="2A8BAA"/>
              </a:solidFill>
              <a:latin typeface="Segoe UI Light" panose="020B0502040204020203" pitchFamily="34" charset="0"/>
            </a:endParaRPr>
          </a:p>
          <a:p>
            <a:pPr marL="457200" lvl="0" indent="-457200" algn="l">
              <a:buBlip>
                <a:blip r:embed="rId4"/>
              </a:buBlip>
            </a:pPr>
            <a:r>
              <a:rPr lang="en-CA" b="1" dirty="0">
                <a:solidFill>
                  <a:srgbClr val="2A8BAA"/>
                </a:solidFill>
                <a:latin typeface="Segoe UI Light" panose="020B0502040204020203" pitchFamily="34" charset="0"/>
              </a:rPr>
              <a:t>In Fort Chipewyan, AB, water is contaminated from tar sands development and tailing ponds.</a:t>
            </a:r>
          </a:p>
          <a:p>
            <a:pPr lvl="0"/>
            <a:endParaRPr lang="en-CA" dirty="0"/>
          </a:p>
          <a:p>
            <a:pPr lvl="0"/>
            <a:endParaRPr lang="en-CA" dirty="0"/>
          </a:p>
          <a:p>
            <a:pPr marL="457200" indent="-457200" algn="l">
              <a:buBlip>
                <a:blip r:embed="rId4"/>
              </a:buBlip>
            </a:pPr>
            <a:endParaRPr lang="en-CA" b="1" dirty="0">
              <a:solidFill>
                <a:srgbClr val="2A8BAA"/>
              </a:solidFill>
              <a:latin typeface="Segoe UI Light" panose="020B0502040204020203" pitchFamily="34" charset="0"/>
            </a:endParaRP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913057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Subtitle 1"/>
          <p:cNvSpPr>
            <a:spLocks noGrp="1"/>
          </p:cNvSpPr>
          <p:nvPr>
            <p:ph type="subTitle" idx="1"/>
          </p:nvPr>
        </p:nvSpPr>
        <p:spPr>
          <a:xfrm>
            <a:off x="855632" y="2432002"/>
            <a:ext cx="6356931" cy="1630337"/>
          </a:xfrm>
        </p:spPr>
        <p:txBody>
          <a:bodyPr>
            <a:normAutofit lnSpcReduction="10000"/>
          </a:bodyPr>
          <a:lstStyle/>
          <a:p>
            <a:pPr marL="685800" indent="-685800" algn="l">
              <a:buBlip>
                <a:blip r:embed="rId4"/>
              </a:buBlip>
            </a:pPr>
            <a:r>
              <a:rPr lang="en-US" sz="5400" b="1" dirty="0">
                <a:solidFill>
                  <a:srgbClr val="2A8BAA"/>
                </a:solidFill>
                <a:latin typeface="Segoe UI Light" panose="020B0502040204020203" pitchFamily="34" charset="0"/>
              </a:rPr>
              <a:t>Public Investment</a:t>
            </a:r>
          </a:p>
        </p:txBody>
      </p:sp>
    </p:spTree>
    <p:extLst>
      <p:ext uri="{BB962C8B-B14F-4D97-AF65-F5344CB8AC3E}">
        <p14:creationId xmlns:p14="http://schemas.microsoft.com/office/powerpoint/2010/main" val="2039021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en-US" sz="4800" b="1" dirty="0">
                <a:latin typeface="Segoe UI Light" panose="020B0502040204020203" pitchFamily="34" charset="0"/>
                <a:cs typeface="55 Helvetica Roman"/>
              </a:rPr>
              <a:t>Public Investment</a:t>
            </a:r>
          </a:p>
        </p:txBody>
      </p:sp>
      <p:sp>
        <p:nvSpPr>
          <p:cNvPr id="6" name="Subtitle 2"/>
          <p:cNvSpPr>
            <a:spLocks noGrp="1"/>
          </p:cNvSpPr>
          <p:nvPr>
            <p:ph type="subTitle" idx="1"/>
          </p:nvPr>
        </p:nvSpPr>
        <p:spPr>
          <a:xfrm>
            <a:off x="387288" y="1549271"/>
            <a:ext cx="6881077" cy="4809945"/>
          </a:xfrm>
        </p:spPr>
        <p:txBody>
          <a:bodyPr>
            <a:normAutofit/>
          </a:bodyPr>
          <a:lstStyle/>
          <a:p>
            <a:pPr algn="l"/>
            <a:r>
              <a:rPr lang="en-US" sz="2800" b="1" dirty="0">
                <a:solidFill>
                  <a:srgbClr val="2A8BAA"/>
                </a:solidFill>
                <a:latin typeface="Segoe UI Light" panose="020B0502040204020203" pitchFamily="34" charset="0"/>
              </a:rPr>
              <a:t>Many communities need reinvestment in water and wastewater plants and pipes.</a:t>
            </a:r>
          </a:p>
          <a:p>
            <a:pPr algn="l"/>
            <a:endParaRPr lang="en-US" sz="1400" b="1" dirty="0">
              <a:solidFill>
                <a:srgbClr val="2A8BAA"/>
              </a:solidFill>
              <a:latin typeface="Segoe UI Light" panose="020B0502040204020203" pitchFamily="34" charset="0"/>
            </a:endParaRPr>
          </a:p>
          <a:p>
            <a:pPr algn="l"/>
            <a:r>
              <a:rPr lang="en-US" sz="2800" b="1" dirty="0">
                <a:solidFill>
                  <a:srgbClr val="2A8BAA"/>
                </a:solidFill>
                <a:latin typeface="Segoe UI Light" panose="020B0502040204020203" pitchFamily="34" charset="0"/>
              </a:rPr>
              <a:t>The federal government promised major investments in new infrastructure.</a:t>
            </a:r>
          </a:p>
          <a:p>
            <a:pPr algn="l"/>
            <a:endParaRPr lang="en-US" sz="1100" b="1" dirty="0">
              <a:solidFill>
                <a:srgbClr val="2A8BAA"/>
              </a:solidFill>
              <a:latin typeface="Segoe UI Light" panose="020B0502040204020203" pitchFamily="34" charset="0"/>
            </a:endParaRPr>
          </a:p>
          <a:p>
            <a:pPr algn="l"/>
            <a:r>
              <a:rPr lang="en-US" sz="2800" b="1" dirty="0">
                <a:solidFill>
                  <a:srgbClr val="2A8BAA"/>
                </a:solidFill>
                <a:latin typeface="Segoe UI Light" panose="020B0502040204020203" pitchFamily="34" charset="0"/>
              </a:rPr>
              <a:t>A strong corporate push to privatize threatens our public water and wastewater services. </a:t>
            </a: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2077852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en-US" sz="4800" b="1" dirty="0">
                <a:latin typeface="Segoe UI Light" panose="020B0502040204020203" pitchFamily="34" charset="0"/>
              </a:rPr>
              <a:t>Privatization means: </a:t>
            </a:r>
            <a:endParaRPr lang="en-US"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a:bodyPr>
          <a:lstStyle/>
          <a:p>
            <a:pPr marL="457200" indent="-457200" algn="l">
              <a:buBlip>
                <a:blip r:embed="rId4"/>
              </a:buBlip>
            </a:pPr>
            <a:r>
              <a:rPr lang="en-US" b="1" dirty="0">
                <a:solidFill>
                  <a:srgbClr val="2A8BAA"/>
                </a:solidFill>
                <a:latin typeface="Segoe UI Light" panose="020B0502040204020203" pitchFamily="34" charset="0"/>
              </a:rPr>
              <a:t>Secrecy</a:t>
            </a:r>
          </a:p>
          <a:p>
            <a:pPr marL="457200" indent="-457200" algn="l">
              <a:buBlip>
                <a:blip r:embed="rId4"/>
              </a:buBlip>
            </a:pPr>
            <a:r>
              <a:rPr lang="en-US" b="1" dirty="0">
                <a:solidFill>
                  <a:srgbClr val="2A8BAA"/>
                </a:solidFill>
                <a:latin typeface="Segoe UI Light" panose="020B0502040204020203" pitchFamily="34" charset="0"/>
              </a:rPr>
              <a:t>Reduced service quality</a:t>
            </a:r>
          </a:p>
          <a:p>
            <a:pPr marL="457200" indent="-457200" algn="l">
              <a:buBlip>
                <a:blip r:embed="rId4"/>
              </a:buBlip>
            </a:pPr>
            <a:r>
              <a:rPr lang="en-US" b="1" dirty="0">
                <a:solidFill>
                  <a:srgbClr val="2A8BAA"/>
                </a:solidFill>
                <a:latin typeface="Segoe UI Light" panose="020B0502040204020203" pitchFamily="34" charset="0"/>
              </a:rPr>
              <a:t>Higher costs and greater risks</a:t>
            </a:r>
          </a:p>
          <a:p>
            <a:pPr marL="457200" indent="-457200" algn="l">
              <a:buBlip>
                <a:blip r:embed="rId4"/>
              </a:buBlip>
            </a:pPr>
            <a:r>
              <a:rPr lang="en-US" b="1" dirty="0">
                <a:solidFill>
                  <a:srgbClr val="2A8BAA"/>
                </a:solidFill>
                <a:latin typeface="Segoe UI Light" panose="020B0502040204020203" pitchFamily="34" charset="0"/>
              </a:rPr>
              <a:t>Loss of public control</a:t>
            </a:r>
          </a:p>
          <a:p>
            <a:pPr marL="457200" indent="-457200" algn="l">
              <a:buBlip>
                <a:blip r:embed="rId4"/>
              </a:buBlip>
            </a:pPr>
            <a:r>
              <a:rPr lang="en-US" b="1" dirty="0">
                <a:solidFill>
                  <a:srgbClr val="2A8BAA"/>
                </a:solidFill>
                <a:latin typeface="Segoe UI Light" panose="020B0502040204020203" pitchFamily="34" charset="0"/>
              </a:rPr>
              <a:t>Water of public money</a:t>
            </a:r>
          </a:p>
          <a:p>
            <a:pPr marL="457200" indent="-457200" algn="l">
              <a:buBlip>
                <a:blip r:embed="rId4"/>
              </a:buBlip>
            </a:pPr>
            <a:r>
              <a:rPr lang="en-US" b="1" dirty="0">
                <a:solidFill>
                  <a:srgbClr val="2A8BAA"/>
                </a:solidFill>
                <a:latin typeface="Segoe UI Light" panose="020B0502040204020203" pitchFamily="34" charset="0"/>
              </a:rPr>
              <a:t>Contracting out</a:t>
            </a:r>
          </a:p>
          <a:p>
            <a:pPr marL="457200" indent="-457200" algn="l">
              <a:buBlip>
                <a:blip r:embed="rId4"/>
              </a:buBlip>
            </a:pPr>
            <a:r>
              <a:rPr lang="en-US" b="1" dirty="0">
                <a:solidFill>
                  <a:srgbClr val="2A8BAA"/>
                </a:solidFill>
                <a:latin typeface="Segoe UI Light" panose="020B0502040204020203" pitchFamily="34" charset="0"/>
              </a:rPr>
              <a:t>Less job security for workers</a:t>
            </a: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4271516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en-CA" sz="4800" b="1" dirty="0">
                <a:latin typeface="Segoe UI Light" panose="020B0502040204020203" pitchFamily="34" charset="0"/>
              </a:rPr>
              <a:t>Corporate Interests</a:t>
            </a:r>
            <a:endParaRPr lang="en-US"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a:bodyPr>
          <a:lstStyle/>
          <a:p>
            <a:pPr algn="l"/>
            <a:r>
              <a:rPr lang="en-US" b="1" dirty="0">
                <a:solidFill>
                  <a:srgbClr val="2A8BAA"/>
                </a:solidFill>
                <a:latin typeface="Segoe UI Light" panose="020B0502040204020203" pitchFamily="34" charset="0"/>
              </a:rPr>
              <a:t>Corporations are exploiting and contaminating our freshwater resources for profit.</a:t>
            </a:r>
          </a:p>
          <a:p>
            <a:pPr algn="l"/>
            <a:endParaRPr lang="en-US" sz="1500" b="1" dirty="0">
              <a:solidFill>
                <a:srgbClr val="2A8BAA"/>
              </a:solidFill>
              <a:latin typeface="Segoe UI Light" panose="020B0502040204020203" pitchFamily="34" charset="0"/>
            </a:endParaRPr>
          </a:p>
          <a:p>
            <a:pPr algn="l"/>
            <a:r>
              <a:rPr lang="en-US" b="1" dirty="0">
                <a:solidFill>
                  <a:srgbClr val="2A8BAA"/>
                </a:solidFill>
                <a:latin typeface="Segoe UI Light" panose="020B0502040204020203" pitchFamily="34" charset="0"/>
              </a:rPr>
              <a:t>They are doing this through resource extraction, water bottling, and large-scale livestock farming</a:t>
            </a: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3509194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en-CA" sz="4800" b="1" dirty="0">
                <a:latin typeface="Segoe UI Light" panose="020B0502040204020203" pitchFamily="34" charset="0"/>
              </a:rPr>
              <a:t>Corporate Interests</a:t>
            </a:r>
            <a:endParaRPr lang="en-US"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a:bodyPr>
          <a:lstStyle/>
          <a:p>
            <a:pPr algn="l"/>
            <a:r>
              <a:rPr lang="en-CA" b="1" dirty="0">
                <a:solidFill>
                  <a:srgbClr val="2A8BAA"/>
                </a:solidFill>
                <a:latin typeface="Segoe UI Light" panose="020B0502040204020203" pitchFamily="34" charset="0"/>
              </a:rPr>
              <a:t>Trade agreements give foreign water corporations new rights and powers.</a:t>
            </a:r>
          </a:p>
          <a:p>
            <a:pPr algn="l"/>
            <a:endParaRPr lang="en-CA" sz="1500" b="1" dirty="0">
              <a:solidFill>
                <a:srgbClr val="2A8BAA"/>
              </a:solidFill>
              <a:latin typeface="Segoe UI Light" panose="020B0502040204020203" pitchFamily="34" charset="0"/>
            </a:endParaRPr>
          </a:p>
          <a:p>
            <a:pPr algn="l"/>
            <a:r>
              <a:rPr lang="en-CA" b="1" dirty="0">
                <a:solidFill>
                  <a:srgbClr val="2A8BAA"/>
                </a:solidFill>
                <a:latin typeface="Segoe UI Light" panose="020B0502040204020203" pitchFamily="34" charset="0"/>
              </a:rPr>
              <a:t>This threatens the quality of water sources, and public water services - our drinking water and wastewater treatment systems.</a:t>
            </a:r>
          </a:p>
          <a:p>
            <a:endParaRPr lang="en-CA" dirty="0"/>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2491460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en-CA" sz="4800" b="1" dirty="0">
                <a:latin typeface="Segoe UI Light" panose="020B0502040204020203" pitchFamily="34" charset="0"/>
              </a:rPr>
              <a:t>Corporate Interests</a:t>
            </a:r>
            <a:endParaRPr lang="en-US"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fontScale="92500"/>
          </a:bodyPr>
          <a:lstStyle/>
          <a:p>
            <a:pPr algn="l"/>
            <a:r>
              <a:rPr lang="en-CA" b="1" dirty="0">
                <a:solidFill>
                  <a:srgbClr val="2A8BAA"/>
                </a:solidFill>
                <a:latin typeface="Segoe UI Light" panose="020B0502040204020203" pitchFamily="34" charset="0"/>
                <a:ea typeface="Times New Roman" panose="02020603050405020304" pitchFamily="18" charset="0"/>
                <a:cs typeface="Times New Roman" panose="02020603050405020304" pitchFamily="18" charset="0"/>
              </a:rPr>
              <a:t>Trade deals like CETA, TPP and </a:t>
            </a:r>
            <a:r>
              <a:rPr lang="en-CA" b="1" dirty="0" err="1">
                <a:solidFill>
                  <a:srgbClr val="2A8BAA"/>
                </a:solidFill>
                <a:latin typeface="Segoe UI Light" panose="020B0502040204020203" pitchFamily="34" charset="0"/>
                <a:ea typeface="Times New Roman" panose="02020603050405020304" pitchFamily="18" charset="0"/>
                <a:cs typeface="Times New Roman" panose="02020603050405020304" pitchFamily="18" charset="0"/>
              </a:rPr>
              <a:t>TiSA</a:t>
            </a:r>
            <a:r>
              <a:rPr lang="en-CA" b="1" dirty="0">
                <a:solidFill>
                  <a:srgbClr val="2A8BAA"/>
                </a:solidFill>
                <a:latin typeface="Segoe UI Light" panose="020B0502040204020203" pitchFamily="34" charset="0"/>
                <a:ea typeface="Times New Roman" panose="02020603050405020304" pitchFamily="18" charset="0"/>
                <a:cs typeface="Times New Roman" panose="02020603050405020304" pitchFamily="18" charset="0"/>
              </a:rPr>
              <a:t> lock in privatization of services by making it very expensive to bring water services back into public hands - even if privatization fails.</a:t>
            </a:r>
          </a:p>
          <a:p>
            <a:pPr algn="l"/>
            <a:endParaRPr lang="en-CA" sz="1500" b="1" dirty="0">
              <a:solidFill>
                <a:srgbClr val="2A8BAA"/>
              </a:solidFill>
              <a:latin typeface="Segoe UI Light" panose="020B0502040204020203" pitchFamily="34" charset="0"/>
              <a:ea typeface="Times New Roman" panose="02020603050405020304" pitchFamily="18" charset="0"/>
              <a:cs typeface="Times New Roman" panose="02020603050405020304" pitchFamily="18" charset="0"/>
            </a:endParaRPr>
          </a:p>
          <a:p>
            <a:pPr algn="l"/>
            <a:r>
              <a:rPr lang="en-CA" b="1" dirty="0">
                <a:solidFill>
                  <a:srgbClr val="2A8BAA"/>
                </a:solidFill>
                <a:latin typeface="Segoe UI Light" panose="020B0502040204020203" pitchFamily="34" charset="0"/>
                <a:ea typeface="Times New Roman" panose="02020603050405020304" pitchFamily="18" charset="0"/>
                <a:cs typeface="Times New Roman" panose="02020603050405020304" pitchFamily="18" charset="0"/>
              </a:rPr>
              <a:t>This makes it difficult for governments to protect the environment and the public interest.</a:t>
            </a:r>
            <a:endParaRPr lang="en-CA" b="1" dirty="0">
              <a:solidFill>
                <a:srgbClr val="2A8BAA"/>
              </a:solidFill>
              <a:latin typeface="Segoe UI Light" panose="020B0502040204020203" pitchFamily="34" charset="0"/>
            </a:endParaRPr>
          </a:p>
          <a:p>
            <a:endParaRPr lang="en-CA" dirty="0"/>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4056019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en-CA" sz="4800" b="1" dirty="0">
                <a:latin typeface="Segoe UI Light" panose="020B0502040204020203" pitchFamily="34" charset="0"/>
              </a:rPr>
              <a:t>Corporate Interests</a:t>
            </a:r>
            <a:endParaRPr lang="en-US"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a:bodyPr>
          <a:lstStyle/>
          <a:p>
            <a:pPr algn="l"/>
            <a:r>
              <a:rPr lang="en-CA" b="1" dirty="0">
                <a:solidFill>
                  <a:srgbClr val="2A8BAA"/>
                </a:solidFill>
                <a:latin typeface="Segoe UI Light" panose="020B0502040204020203" pitchFamily="34" charset="0"/>
                <a:ea typeface="Times New Roman" panose="02020603050405020304" pitchFamily="18" charset="0"/>
                <a:cs typeface="Times New Roman" panose="02020603050405020304" pitchFamily="18" charset="0"/>
              </a:rPr>
              <a:t>Trade deals limit the power of governments to protect water sources, the environment, public services and the local economy. </a:t>
            </a:r>
          </a:p>
          <a:p>
            <a:pPr algn="l"/>
            <a:endParaRPr lang="en-CA" sz="1400" b="1" dirty="0">
              <a:solidFill>
                <a:srgbClr val="2A8BAA"/>
              </a:solidFill>
              <a:latin typeface="Segoe UI Light" panose="020B0502040204020203" pitchFamily="34" charset="0"/>
              <a:ea typeface="Times New Roman" panose="02020603050405020304" pitchFamily="18" charset="0"/>
              <a:cs typeface="Times New Roman" panose="02020603050405020304" pitchFamily="18" charset="0"/>
            </a:endParaRPr>
          </a:p>
          <a:p>
            <a:pPr algn="l"/>
            <a:r>
              <a:rPr lang="en-CA" b="1" dirty="0">
                <a:solidFill>
                  <a:srgbClr val="2A8BAA"/>
                </a:solidFill>
                <a:latin typeface="Segoe UI Light" panose="020B0502040204020203" pitchFamily="34" charset="0"/>
                <a:ea typeface="Times New Roman" panose="02020603050405020304" pitchFamily="18" charset="0"/>
                <a:cs typeface="Times New Roman" panose="02020603050405020304" pitchFamily="18" charset="0"/>
              </a:rPr>
              <a:t>It can become nearly impossible to ban fracking or pesticides, or to promoting responsible, green practices.</a:t>
            </a:r>
            <a:endParaRPr lang="en-CA" b="1" dirty="0">
              <a:solidFill>
                <a:srgbClr val="2A8BAA"/>
              </a:solidFill>
              <a:latin typeface="Segoe UI Light" panose="020B0502040204020203" pitchFamily="34" charset="0"/>
            </a:endParaRP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2018102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6" name="Subtitle 2"/>
          <p:cNvSpPr>
            <a:spLocks noGrp="1"/>
          </p:cNvSpPr>
          <p:nvPr>
            <p:ph type="subTitle" idx="1"/>
          </p:nvPr>
        </p:nvSpPr>
        <p:spPr>
          <a:xfrm>
            <a:off x="387288" y="1549271"/>
            <a:ext cx="6881077" cy="4809945"/>
          </a:xfrm>
        </p:spPr>
        <p:txBody>
          <a:bodyPr>
            <a:normAutofit/>
          </a:bodyPr>
          <a:lstStyle/>
          <a:p>
            <a:r>
              <a:rPr lang="en-US" sz="5400" b="1" dirty="0">
                <a:solidFill>
                  <a:srgbClr val="2A8BAA"/>
                </a:solidFill>
                <a:latin typeface="Segoe UI Light" panose="020B0502040204020203" pitchFamily="34" charset="0"/>
              </a:rPr>
              <a:t>Welcome to a conversation about water</a:t>
            </a:r>
          </a:p>
          <a:p>
            <a:pPr algn="l"/>
            <a:endParaRPr lang="en-US" sz="2800" dirty="0">
              <a:solidFill>
                <a:srgbClr val="2A8BAA"/>
              </a:solidFill>
            </a:endParaRPr>
          </a:p>
          <a:p>
            <a:pPr algn="l"/>
            <a:endParaRPr lang="en-US" sz="2800" dirty="0">
              <a:solidFill>
                <a:srgbClr val="2A8BAA"/>
              </a:solidFill>
            </a:endParaRP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3569063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en-CA" sz="4800" b="1" dirty="0">
                <a:latin typeface="Segoe UI Light" panose="020B0502040204020203" pitchFamily="34" charset="0"/>
              </a:rPr>
              <a:t>No water for profit</a:t>
            </a:r>
            <a:endParaRPr lang="en-US"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fontScale="92500" lnSpcReduction="10000"/>
          </a:bodyPr>
          <a:lstStyle/>
          <a:p>
            <a:pPr algn="l"/>
            <a:r>
              <a:rPr lang="en-US" b="1" dirty="0">
                <a:solidFill>
                  <a:srgbClr val="2A8BAA"/>
                </a:solidFill>
                <a:latin typeface="Segoe UI Light" panose="020B0502040204020203" pitchFamily="34" charset="0"/>
              </a:rPr>
              <a:t>Canada needs high quality, locally-controlled, non-profit public services.</a:t>
            </a:r>
          </a:p>
          <a:p>
            <a:pPr algn="l"/>
            <a:endParaRPr lang="en-US" sz="1500" b="1" dirty="0">
              <a:solidFill>
                <a:srgbClr val="2A8BAA"/>
              </a:solidFill>
              <a:latin typeface="Segoe UI Light" panose="020B0502040204020203" pitchFamily="34" charset="0"/>
            </a:endParaRPr>
          </a:p>
          <a:p>
            <a:pPr algn="l"/>
            <a:r>
              <a:rPr lang="en-US" b="1" dirty="0">
                <a:solidFill>
                  <a:srgbClr val="2A8BAA"/>
                </a:solidFill>
                <a:latin typeface="Segoe UI Light" panose="020B0502040204020203" pitchFamily="34" charset="0"/>
              </a:rPr>
              <a:t>Our drinking water and wastewater systems are community assets - they belong to us all.</a:t>
            </a:r>
          </a:p>
          <a:p>
            <a:pPr algn="l"/>
            <a:endParaRPr lang="en-US" sz="1500" b="1" dirty="0">
              <a:solidFill>
                <a:srgbClr val="2A8BAA"/>
              </a:solidFill>
              <a:latin typeface="Segoe UI Light" panose="020B0502040204020203" pitchFamily="34" charset="0"/>
            </a:endParaRPr>
          </a:p>
          <a:p>
            <a:pPr algn="l"/>
            <a:r>
              <a:rPr lang="en-US" b="1" dirty="0">
                <a:solidFill>
                  <a:srgbClr val="2A8BAA"/>
                </a:solidFill>
                <a:latin typeface="Segoe UI Light" panose="020B0502040204020203" pitchFamily="34" charset="0"/>
              </a:rPr>
              <a:t>Communities, not corporations, must control water resources and services.</a:t>
            </a: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1851446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en-CA" sz="4800" b="1" dirty="0">
                <a:latin typeface="Segoe UI Light" panose="020B0502040204020203" pitchFamily="34" charset="0"/>
              </a:rPr>
              <a:t>Keep water public!</a:t>
            </a:r>
            <a:endParaRPr lang="en-US"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vert="horz" lIns="91440" tIns="45720" rIns="91440" bIns="45720" rtlCol="0" anchor="t">
            <a:normAutofit lnSpcReduction="10000"/>
          </a:bodyPr>
          <a:lstStyle/>
          <a:p>
            <a:pPr algn="l"/>
            <a:r>
              <a:rPr lang="en-CA" b="1" dirty="0">
                <a:solidFill>
                  <a:srgbClr val="2A8BAA"/>
                </a:solidFill>
                <a:latin typeface="Segoe UI Light" panose="020B0502040204020203" pitchFamily="34" charset="0"/>
              </a:rPr>
              <a:t>Keeping public control of our water services and water resources is the only way to protect our common interests and collective water rights.</a:t>
            </a:r>
          </a:p>
          <a:p>
            <a:pPr algn="l"/>
            <a:endParaRPr lang="en-US" sz="1500" b="1" dirty="0">
              <a:solidFill>
                <a:srgbClr val="2A8BAA"/>
              </a:solidFill>
              <a:latin typeface="Segoe UI Light" panose="020B0502040204020203" pitchFamily="34" charset="0"/>
            </a:endParaRPr>
          </a:p>
          <a:p>
            <a:pPr algn="l"/>
            <a:r>
              <a:rPr lang="en-US" b="1" dirty="0">
                <a:solidFill>
                  <a:srgbClr val="2A8BAA"/>
                </a:solidFill>
                <a:latin typeface="Segoe UI Light" panose="020B0502040204020203" pitchFamily="34" charset="0"/>
              </a:rPr>
              <a:t>Together we can protect water sources and keep public funds for water resources and services from private, for-profit hands. </a:t>
            </a:r>
            <a:endParaRPr lang="en-CA" b="1" dirty="0">
              <a:solidFill>
                <a:srgbClr val="2A8BAA"/>
              </a:solidFill>
              <a:latin typeface="Segoe UI Light" panose="020B0502040204020203" pitchFamily="34" charset="0"/>
            </a:endParaRP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804571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en-CA" sz="4800" b="1" dirty="0">
                <a:latin typeface="Segoe UI Light" panose="020B0502040204020203" pitchFamily="34" charset="0"/>
              </a:rPr>
              <a:t>Keep water public!</a:t>
            </a:r>
            <a:endParaRPr lang="en-US"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vert="horz" lIns="91440" tIns="45720" rIns="91440" bIns="45720" rtlCol="0" anchor="t">
            <a:noAutofit/>
          </a:bodyPr>
          <a:lstStyle/>
          <a:p>
            <a:pPr marL="514350" indent="-514350" algn="l">
              <a:buFont typeface="+mj-lt"/>
              <a:buAutoNum type="arabicPeriod"/>
            </a:pPr>
            <a:r>
              <a:rPr lang="en-CA" sz="3000" b="1" dirty="0">
                <a:solidFill>
                  <a:srgbClr val="2A8BAA"/>
                </a:solidFill>
                <a:latin typeface="Segoe UI Light" panose="020B0502040204020203" pitchFamily="34" charset="0"/>
              </a:rPr>
              <a:t>What is important to you about water issues in Canada, and why do you care?</a:t>
            </a:r>
          </a:p>
          <a:p>
            <a:pPr marL="342900" indent="-342900" algn="l">
              <a:buFont typeface="+mj-lt"/>
              <a:buAutoNum type="arabicPeriod"/>
            </a:pPr>
            <a:endParaRPr lang="en-CA" sz="1500" b="1" dirty="0">
              <a:solidFill>
                <a:srgbClr val="2A8BAA"/>
              </a:solidFill>
              <a:latin typeface="Segoe UI Light" panose="020B0502040204020203" pitchFamily="34" charset="0"/>
            </a:endParaRPr>
          </a:p>
          <a:p>
            <a:pPr marL="514350" indent="-514350" algn="l">
              <a:buFont typeface="+mj-lt"/>
              <a:buAutoNum type="arabicPeriod"/>
            </a:pPr>
            <a:r>
              <a:rPr lang="en-CA" sz="3000" b="1" dirty="0">
                <a:solidFill>
                  <a:srgbClr val="2A8BAA"/>
                </a:solidFill>
                <a:latin typeface="Segoe UI Light" panose="020B0502040204020203" pitchFamily="34" charset="0"/>
              </a:rPr>
              <a:t>Is there a local water problem you know about?</a:t>
            </a:r>
          </a:p>
          <a:p>
            <a:pPr marL="342900" indent="-342900" algn="l">
              <a:buFont typeface="+mj-lt"/>
              <a:buAutoNum type="arabicPeriod"/>
            </a:pPr>
            <a:endParaRPr lang="en-US" sz="1500" b="1" dirty="0">
              <a:solidFill>
                <a:srgbClr val="2A8BAA"/>
              </a:solidFill>
              <a:latin typeface="Segoe UI Light" panose="020B0502040204020203" pitchFamily="34" charset="0"/>
            </a:endParaRPr>
          </a:p>
          <a:p>
            <a:pPr marL="514350" indent="-514350" algn="l">
              <a:buFont typeface="+mj-lt"/>
              <a:buAutoNum type="arabicPeriod"/>
            </a:pPr>
            <a:r>
              <a:rPr lang="en-US" sz="3000" b="1" dirty="0">
                <a:solidFill>
                  <a:srgbClr val="2A8BAA"/>
                </a:solidFill>
                <a:latin typeface="Segoe UI Light" panose="020B0502040204020203" pitchFamily="34" charset="0"/>
              </a:rPr>
              <a:t>What bold steps can we take together, starting here in our community?</a:t>
            </a:r>
          </a:p>
        </p:txBody>
      </p:sp>
    </p:spTree>
    <p:extLst>
      <p:ext uri="{BB962C8B-B14F-4D97-AF65-F5344CB8AC3E}">
        <p14:creationId xmlns:p14="http://schemas.microsoft.com/office/powerpoint/2010/main" val="3861167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en-US" sz="4800" b="1" dirty="0">
                <a:latin typeface="Segoe UI Light" panose="020B0502040204020203" pitchFamily="34" charset="0"/>
                <a:cs typeface="55 Helvetica Roman"/>
              </a:rPr>
              <a:t>What can be done?</a:t>
            </a:r>
          </a:p>
        </p:txBody>
      </p:sp>
      <p:sp>
        <p:nvSpPr>
          <p:cNvPr id="6" name="Subtitle 2"/>
          <p:cNvSpPr>
            <a:spLocks noGrp="1"/>
          </p:cNvSpPr>
          <p:nvPr>
            <p:ph type="subTitle" idx="1"/>
          </p:nvPr>
        </p:nvSpPr>
        <p:spPr>
          <a:xfrm>
            <a:off x="387288" y="1549271"/>
            <a:ext cx="6881077" cy="4809945"/>
          </a:xfrm>
        </p:spPr>
        <p:txBody>
          <a:bodyPr>
            <a:normAutofit/>
          </a:bodyPr>
          <a:lstStyle/>
          <a:p>
            <a:pPr algn="l"/>
            <a:r>
              <a:rPr lang="en-US" sz="4000" b="1" dirty="0">
                <a:solidFill>
                  <a:srgbClr val="2A8BAA"/>
                </a:solidFill>
                <a:latin typeface="Segoe UI Light" panose="020B0502040204020203" pitchFamily="34" charset="0"/>
              </a:rPr>
              <a:t>Action ideas</a:t>
            </a:r>
          </a:p>
          <a:p>
            <a:pPr algn="l"/>
            <a:endParaRPr lang="en-US" sz="2400" b="1" dirty="0">
              <a:solidFill>
                <a:srgbClr val="2A8BAA"/>
              </a:solidFill>
              <a:latin typeface="Segoe UI Light" panose="020B0502040204020203" pitchFamily="34" charset="0"/>
            </a:endParaRPr>
          </a:p>
          <a:p>
            <a:pPr algn="l"/>
            <a:r>
              <a:rPr lang="en-US" b="1" i="1" dirty="0">
                <a:solidFill>
                  <a:srgbClr val="2A8BAA"/>
                </a:solidFill>
                <a:latin typeface="Segoe UI Light" panose="020B0502040204020203" pitchFamily="34" charset="0"/>
              </a:rPr>
              <a:t>In a few minutes, we will form pairs to talk about how we can take action. </a:t>
            </a:r>
          </a:p>
          <a:p>
            <a:pPr algn="l"/>
            <a:endParaRPr lang="en-US" sz="1000" b="1" i="1" dirty="0">
              <a:solidFill>
                <a:srgbClr val="2A8BAA"/>
              </a:solidFill>
              <a:latin typeface="Segoe UI Light" panose="020B0502040204020203" pitchFamily="34" charset="0"/>
            </a:endParaRPr>
          </a:p>
          <a:p>
            <a:pPr algn="l"/>
            <a:r>
              <a:rPr lang="en-US" b="1" i="1" dirty="0">
                <a:solidFill>
                  <a:srgbClr val="2A8BAA"/>
                </a:solidFill>
                <a:latin typeface="Segoe UI Light" panose="020B0502040204020203" pitchFamily="34" charset="0"/>
              </a:rPr>
              <a:t>First we will look at a few ideas</a:t>
            </a:r>
            <a:r>
              <a:rPr lang="en-US" sz="2800" i="1" dirty="0">
                <a:solidFill>
                  <a:srgbClr val="2A8BAA"/>
                </a:solidFill>
              </a:rPr>
              <a:t>.</a:t>
            </a:r>
          </a:p>
          <a:p>
            <a:pPr algn="l"/>
            <a:endParaRPr lang="en-US" sz="2800" dirty="0">
              <a:solidFill>
                <a:srgbClr val="2A8BAA"/>
              </a:solidFill>
            </a:endParaRP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2172654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en-US" sz="4800" b="1" dirty="0">
                <a:latin typeface="Segoe UI Light" panose="020B0502040204020203" pitchFamily="34" charset="0"/>
                <a:cs typeface="55 Helvetica Roman"/>
              </a:rPr>
              <a:t>Action idea #1</a:t>
            </a:r>
          </a:p>
        </p:txBody>
      </p:sp>
      <p:sp>
        <p:nvSpPr>
          <p:cNvPr id="6" name="Subtitle 2"/>
          <p:cNvSpPr>
            <a:spLocks noGrp="1"/>
          </p:cNvSpPr>
          <p:nvPr>
            <p:ph type="subTitle" idx="1"/>
          </p:nvPr>
        </p:nvSpPr>
        <p:spPr>
          <a:xfrm>
            <a:off x="387288" y="1549271"/>
            <a:ext cx="6881077" cy="4809945"/>
          </a:xfrm>
        </p:spPr>
        <p:txBody>
          <a:bodyPr>
            <a:normAutofit/>
          </a:bodyPr>
          <a:lstStyle/>
          <a:p>
            <a:pPr algn="l"/>
            <a:r>
              <a:rPr lang="en-US" sz="3300" b="1" dirty="0">
                <a:solidFill>
                  <a:srgbClr val="2A8BAA"/>
                </a:solidFill>
                <a:latin typeface="Segoe UI Light" panose="020B0502040204020203" pitchFamily="34" charset="0"/>
              </a:rPr>
              <a:t>CUPE members passed a resolution at National Convention 2015 to bring municipal services back in house. </a:t>
            </a:r>
          </a:p>
          <a:p>
            <a:endParaRPr lang="en-US" sz="3300" b="1" dirty="0">
              <a:solidFill>
                <a:srgbClr val="2A8BAA"/>
              </a:solidFill>
              <a:latin typeface="Segoe UI Light" panose="020B0502040204020203" pitchFamily="34" charset="0"/>
            </a:endParaRPr>
          </a:p>
          <a:p>
            <a:pPr algn="l"/>
            <a:r>
              <a:rPr lang="en-US" sz="3300" b="1" dirty="0">
                <a:solidFill>
                  <a:srgbClr val="2A8BAA"/>
                </a:solidFill>
                <a:latin typeface="Segoe UI Light" panose="020B0502040204020203" pitchFamily="34" charset="0"/>
              </a:rPr>
              <a:t>This is called: </a:t>
            </a:r>
          </a:p>
          <a:p>
            <a:r>
              <a:rPr lang="en-US" sz="5400" b="1" dirty="0">
                <a:solidFill>
                  <a:schemeClr val="tx1"/>
                </a:solidFill>
                <a:latin typeface="Segoe UI Light" panose="020B0502040204020203" pitchFamily="34" charset="0"/>
              </a:rPr>
              <a:t>Re-</a:t>
            </a:r>
            <a:r>
              <a:rPr lang="en-US" sz="5400" b="1" dirty="0" err="1">
                <a:solidFill>
                  <a:schemeClr val="tx1"/>
                </a:solidFill>
                <a:latin typeface="Segoe UI Light" panose="020B0502040204020203" pitchFamily="34" charset="0"/>
              </a:rPr>
              <a:t>municipalization</a:t>
            </a:r>
            <a:r>
              <a:rPr lang="en-US" sz="5400" b="1" dirty="0">
                <a:solidFill>
                  <a:schemeClr val="tx1"/>
                </a:solidFill>
                <a:latin typeface="Segoe UI Light" panose="020B0502040204020203" pitchFamily="34" charset="0"/>
              </a:rPr>
              <a:t>. </a:t>
            </a:r>
          </a:p>
          <a:p>
            <a:pPr algn="l"/>
            <a:endParaRPr lang="en-US" sz="2800" dirty="0">
              <a:solidFill>
                <a:srgbClr val="2A8BAA"/>
              </a:solidFill>
            </a:endParaRP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4260921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fontScale="90000"/>
          </a:bodyPr>
          <a:lstStyle/>
          <a:p>
            <a:pPr algn="l"/>
            <a:r>
              <a:rPr lang="en-US" sz="4800" b="1" dirty="0">
                <a:latin typeface="Segoe UI Light" panose="020B0502040204020203" pitchFamily="34" charset="0"/>
                <a:cs typeface="55 Helvetica Roman"/>
              </a:rPr>
              <a:t>What is re-</a:t>
            </a:r>
            <a:r>
              <a:rPr lang="en-US" sz="4800" b="1" dirty="0" err="1">
                <a:latin typeface="Segoe UI Light" panose="020B0502040204020203" pitchFamily="34" charset="0"/>
                <a:cs typeface="55 Helvetica Roman"/>
              </a:rPr>
              <a:t>municipalization</a:t>
            </a:r>
            <a:endParaRPr lang="en-US"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a:bodyPr>
          <a:lstStyle/>
          <a:p>
            <a:pPr algn="l"/>
            <a:r>
              <a:rPr lang="en-US" sz="3300" b="1" dirty="0">
                <a:solidFill>
                  <a:srgbClr val="2A8BAA"/>
                </a:solidFill>
                <a:latin typeface="Segoe UI Light" panose="020B0502040204020203" pitchFamily="34" charset="0"/>
              </a:rPr>
              <a:t>How does it work?</a:t>
            </a:r>
            <a:endParaRPr lang="en-US" sz="3600" b="1" dirty="0">
              <a:solidFill>
                <a:srgbClr val="2A8BAA"/>
              </a:solidFill>
              <a:latin typeface="Segoe UI Light" panose="020B0502040204020203" pitchFamily="34" charset="0"/>
            </a:endParaRPr>
          </a:p>
          <a:p>
            <a:pPr algn="l"/>
            <a:endParaRPr lang="en-US" sz="1800" b="1" dirty="0">
              <a:solidFill>
                <a:srgbClr val="2A8BAA"/>
              </a:solidFill>
              <a:latin typeface="Segoe UI Light" panose="020B0502040204020203" pitchFamily="34" charset="0"/>
            </a:endParaRPr>
          </a:p>
          <a:p>
            <a:pPr marL="514350" indent="-514350" algn="l">
              <a:buFont typeface="+mj-lt"/>
              <a:buAutoNum type="arabicPeriod"/>
            </a:pPr>
            <a:r>
              <a:rPr lang="en-US" sz="2800" b="1" dirty="0">
                <a:solidFill>
                  <a:srgbClr val="2A8BAA"/>
                </a:solidFill>
                <a:latin typeface="Segoe UI Light" panose="020B0502040204020203" pitchFamily="34" charset="0"/>
              </a:rPr>
              <a:t>Identify privatized services in our communities,  that could be brought back in house </a:t>
            </a:r>
          </a:p>
          <a:p>
            <a:pPr marL="342900" indent="-342900" algn="l">
              <a:buFont typeface="+mj-lt"/>
              <a:buAutoNum type="arabicPeriod"/>
            </a:pPr>
            <a:endParaRPr lang="en-US" sz="1500" b="1" dirty="0">
              <a:solidFill>
                <a:srgbClr val="2A8BAA"/>
              </a:solidFill>
              <a:latin typeface="Segoe UI Light" panose="020B0502040204020203" pitchFamily="34" charset="0"/>
            </a:endParaRPr>
          </a:p>
          <a:p>
            <a:pPr marL="514350" indent="-514350" algn="l">
              <a:buFont typeface="+mj-lt"/>
              <a:buAutoNum type="arabicPeriod"/>
            </a:pPr>
            <a:r>
              <a:rPr lang="en-US" sz="2800" b="1" dirty="0">
                <a:solidFill>
                  <a:srgbClr val="2A8BAA"/>
                </a:solidFill>
                <a:latin typeface="Segoe UI Light" panose="020B0502040204020203" pitchFamily="34" charset="0"/>
              </a:rPr>
              <a:t>Work with CUPE to make them public again!</a:t>
            </a:r>
          </a:p>
          <a:p>
            <a:pPr algn="l"/>
            <a:endParaRPr lang="en-US" sz="2800" dirty="0">
              <a:solidFill>
                <a:srgbClr val="2A8BAA"/>
              </a:solidFill>
              <a:latin typeface="Segoe UI Light" panose="020B0502040204020203" pitchFamily="34" charset="0"/>
            </a:endParaRP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4276642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en-US" sz="4800" b="1" dirty="0">
                <a:latin typeface="Segoe UI Light" panose="020B0502040204020203" pitchFamily="34" charset="0"/>
                <a:cs typeface="55 Helvetica Roman"/>
              </a:rPr>
              <a:t>Action idea #2</a:t>
            </a:r>
          </a:p>
        </p:txBody>
      </p:sp>
      <p:sp>
        <p:nvSpPr>
          <p:cNvPr id="6" name="Subtitle 2"/>
          <p:cNvSpPr>
            <a:spLocks noGrp="1"/>
          </p:cNvSpPr>
          <p:nvPr>
            <p:ph type="subTitle" idx="1"/>
          </p:nvPr>
        </p:nvSpPr>
        <p:spPr>
          <a:xfrm>
            <a:off x="387288" y="1549271"/>
            <a:ext cx="6881077" cy="4809945"/>
          </a:xfrm>
        </p:spPr>
        <p:txBody>
          <a:bodyPr>
            <a:normAutofit/>
          </a:bodyPr>
          <a:lstStyle/>
          <a:p>
            <a:pPr algn="l"/>
            <a:endParaRPr lang="en-US" sz="2800" dirty="0">
              <a:solidFill>
                <a:srgbClr val="2A8BAA"/>
              </a:solidFill>
            </a:endParaRP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
        <p:nvSpPr>
          <p:cNvPr id="5" name="Subtitle 2"/>
          <p:cNvSpPr txBox="1">
            <a:spLocks/>
          </p:cNvSpPr>
          <p:nvPr/>
        </p:nvSpPr>
        <p:spPr>
          <a:xfrm>
            <a:off x="351257" y="1628675"/>
            <a:ext cx="6881077" cy="480994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solidFill>
                  <a:srgbClr val="2A8BAA"/>
                </a:solidFill>
                <a:latin typeface="Segoe UI Light" panose="020B0502040204020203" pitchFamily="34" charset="0"/>
              </a:rPr>
              <a:t>Work with Council of Canadians activists to make our town or city a “Blue Community”. </a:t>
            </a:r>
          </a:p>
          <a:p>
            <a:pPr algn="l"/>
            <a:endParaRPr lang="en-US" sz="1500" b="1" dirty="0">
              <a:solidFill>
                <a:srgbClr val="2A8BAA"/>
              </a:solidFill>
              <a:latin typeface="Segoe UI Light" panose="020B0502040204020203" pitchFamily="34" charset="0"/>
            </a:endParaRPr>
          </a:p>
          <a:p>
            <a:pPr algn="l"/>
            <a:r>
              <a:rPr lang="en-US" b="1" dirty="0">
                <a:solidFill>
                  <a:srgbClr val="2A8BAA"/>
                </a:solidFill>
                <a:latin typeface="Segoe UI Light" panose="020B0502040204020203" pitchFamily="34" charset="0"/>
              </a:rPr>
              <a:t>To become a Blue Community, a municipality passes three resolutions pledging to: </a:t>
            </a:r>
            <a:endParaRPr lang="en-CA" b="1" dirty="0">
              <a:solidFill>
                <a:srgbClr val="2A8BAA"/>
              </a:solidFill>
              <a:latin typeface="Segoe UI Light" panose="020B0502040204020203" pitchFamily="34" charset="0"/>
            </a:endParaRPr>
          </a:p>
          <a:p>
            <a:pPr algn="l"/>
            <a:endParaRPr lang="en-US" sz="2800" dirty="0">
              <a:solidFill>
                <a:srgbClr val="2A8BAA"/>
              </a:solidFill>
            </a:endParaRP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1699174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Autofit/>
          </a:bodyPr>
          <a:lstStyle/>
          <a:p>
            <a:pPr algn="l"/>
            <a:r>
              <a:rPr lang="en-CA" b="1" dirty="0">
                <a:latin typeface="Segoe UI Light" panose="020B0502040204020203" pitchFamily="34" charset="0"/>
              </a:rPr>
              <a:t>Blue Communities are ones </a:t>
            </a:r>
            <a:br>
              <a:rPr lang="en-CA" b="1" dirty="0">
                <a:latin typeface="Segoe UI Light" panose="020B0502040204020203" pitchFamily="34" charset="0"/>
              </a:rPr>
            </a:br>
            <a:r>
              <a:rPr lang="en-CA" b="1" dirty="0">
                <a:latin typeface="Segoe UI Light" panose="020B0502040204020203" pitchFamily="34" charset="0"/>
              </a:rPr>
              <a:t>that commit to:</a:t>
            </a:r>
            <a:endParaRPr lang="en-US"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fontScale="92500" lnSpcReduction="10000"/>
          </a:bodyPr>
          <a:lstStyle/>
          <a:p>
            <a:pPr lvl="2"/>
            <a:endParaRPr lang="en-CA" sz="2000" dirty="0"/>
          </a:p>
          <a:p>
            <a:pPr marL="457200" lvl="2" indent="-457200" algn="l">
              <a:buBlip>
                <a:blip r:embed="rId4"/>
              </a:buBlip>
            </a:pPr>
            <a:r>
              <a:rPr lang="en-CA" sz="3500" b="1" dirty="0">
                <a:solidFill>
                  <a:srgbClr val="2A8BAA"/>
                </a:solidFill>
                <a:latin typeface="Segoe UI Light" panose="020B0502040204020203" pitchFamily="34" charset="0"/>
              </a:rPr>
              <a:t>Promote publicly financed, owned and operated water and waste water services (no P3s or contracting out).</a:t>
            </a:r>
          </a:p>
          <a:p>
            <a:pPr algn="l"/>
            <a:endParaRPr lang="en-US" sz="1900" b="1" dirty="0">
              <a:solidFill>
                <a:srgbClr val="2A8BAA"/>
              </a:solidFill>
              <a:latin typeface="Segoe UI Light" panose="020B0502040204020203" pitchFamily="34" charset="0"/>
            </a:endParaRPr>
          </a:p>
          <a:p>
            <a:pPr marL="457200" lvl="2" indent="-457200" algn="l">
              <a:buBlip>
                <a:blip r:embed="rId4"/>
              </a:buBlip>
            </a:pPr>
            <a:r>
              <a:rPr lang="en-CA" sz="3500" b="1" dirty="0">
                <a:solidFill>
                  <a:srgbClr val="2A8BAA"/>
                </a:solidFill>
                <a:latin typeface="Segoe UI Light" panose="020B0502040204020203" pitchFamily="34" charset="0"/>
              </a:rPr>
              <a:t>Ban or phase out the sale of bottled water in public facilities and at municipal events.</a:t>
            </a:r>
          </a:p>
          <a:p>
            <a:pPr marL="0" lvl="2" algn="l"/>
            <a:endParaRPr lang="en-CA" sz="1900" b="1" dirty="0">
              <a:solidFill>
                <a:srgbClr val="2A8BAA"/>
              </a:solidFill>
              <a:latin typeface="Segoe UI Light" panose="020B0502040204020203" pitchFamily="34" charset="0"/>
            </a:endParaRPr>
          </a:p>
          <a:p>
            <a:pPr marL="457200" lvl="2" indent="-457200" algn="l">
              <a:buBlip>
                <a:blip r:embed="rId4"/>
              </a:buBlip>
            </a:pPr>
            <a:r>
              <a:rPr lang="en-CA" sz="3500" b="1" dirty="0">
                <a:solidFill>
                  <a:srgbClr val="2A8BAA"/>
                </a:solidFill>
                <a:latin typeface="Segoe UI Light" panose="020B0502040204020203" pitchFamily="34" charset="0"/>
              </a:rPr>
              <a:t>Recognize water and sanitation as human rights.</a:t>
            </a: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1191962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en-US" sz="4800" b="1" dirty="0">
                <a:latin typeface="Segoe UI Light" panose="020B0502040204020203" pitchFamily="34" charset="0"/>
                <a:cs typeface="55 Helvetica Roman"/>
              </a:rPr>
              <a:t>Action idea #2 </a:t>
            </a:r>
            <a:r>
              <a:rPr lang="en-CA" sz="4800" b="1" dirty="0">
                <a:latin typeface="Segoe UI Light" panose="020B0502040204020203" pitchFamily="34" charset="0"/>
              </a:rPr>
              <a:t>(cont’d)</a:t>
            </a:r>
            <a:endParaRPr lang="en-US"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a:bodyPr>
          <a:lstStyle/>
          <a:p>
            <a:pPr algn="l"/>
            <a:endParaRPr lang="en-US" sz="2800" dirty="0">
              <a:solidFill>
                <a:srgbClr val="2A8BAA"/>
              </a:solidFill>
            </a:endParaRP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
        <p:nvSpPr>
          <p:cNvPr id="5" name="Subtitle 2"/>
          <p:cNvSpPr txBox="1">
            <a:spLocks/>
          </p:cNvSpPr>
          <p:nvPr/>
        </p:nvSpPr>
        <p:spPr>
          <a:xfrm>
            <a:off x="351257" y="1628675"/>
            <a:ext cx="6881077" cy="480994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CA" sz="3000" b="1" dirty="0">
                <a:solidFill>
                  <a:srgbClr val="2A8BAA"/>
                </a:solidFill>
                <a:latin typeface="Segoe UI Light" panose="020B0502040204020203" pitchFamily="34" charset="0"/>
              </a:rPr>
              <a:t>Canada’s first </a:t>
            </a:r>
            <a:r>
              <a:rPr lang="en-CA" sz="3000" b="1" u="sng" dirty="0">
                <a:solidFill>
                  <a:srgbClr val="2A8BAA"/>
                </a:solidFill>
                <a:latin typeface="Segoe UI Light" panose="020B0502040204020203" pitchFamily="34" charset="0"/>
              </a:rPr>
              <a:t>Indigenous</a:t>
            </a:r>
            <a:r>
              <a:rPr lang="en-CA" sz="3000" b="1" dirty="0">
                <a:solidFill>
                  <a:srgbClr val="2A8BAA"/>
                </a:solidFill>
                <a:latin typeface="Segoe UI Light" panose="020B0502040204020203" pitchFamily="34" charset="0"/>
              </a:rPr>
              <a:t> Blue Community was announced on January 12, 2015. </a:t>
            </a:r>
          </a:p>
          <a:p>
            <a:pPr algn="l"/>
            <a:endParaRPr lang="en-CA" sz="1600" b="1" dirty="0">
              <a:solidFill>
                <a:srgbClr val="2A8BAA"/>
              </a:solidFill>
              <a:latin typeface="Segoe UI Light" panose="020B0502040204020203" pitchFamily="34" charset="0"/>
            </a:endParaRPr>
          </a:p>
          <a:p>
            <a:pPr algn="l"/>
            <a:r>
              <a:rPr lang="en-CA" sz="3000" b="1" dirty="0" err="1">
                <a:solidFill>
                  <a:srgbClr val="2A8BAA"/>
                </a:solidFill>
                <a:latin typeface="Segoe UI Light" panose="020B0502040204020203" pitchFamily="34" charset="0"/>
              </a:rPr>
              <a:t>Tsal'alh</a:t>
            </a:r>
            <a:r>
              <a:rPr lang="en-CA" sz="3000" b="1" dirty="0">
                <a:solidFill>
                  <a:srgbClr val="2A8BAA"/>
                </a:solidFill>
                <a:latin typeface="Segoe UI Light" panose="020B0502040204020203" pitchFamily="34" charset="0"/>
              </a:rPr>
              <a:t>, </a:t>
            </a:r>
            <a:r>
              <a:rPr lang="en-CA" sz="3000" b="1" dirty="0" err="1">
                <a:solidFill>
                  <a:srgbClr val="2A8BAA"/>
                </a:solidFill>
                <a:latin typeface="Segoe UI Light" panose="020B0502040204020203" pitchFamily="34" charset="0"/>
              </a:rPr>
              <a:t>St’át’imc</a:t>
            </a:r>
            <a:r>
              <a:rPr lang="en-CA" sz="3000" b="1" dirty="0">
                <a:solidFill>
                  <a:srgbClr val="2A8BAA"/>
                </a:solidFill>
                <a:latin typeface="Segoe UI Light" panose="020B0502040204020203" pitchFamily="34" charset="0"/>
              </a:rPr>
              <a:t> Territory became the 21</a:t>
            </a:r>
            <a:r>
              <a:rPr lang="en-CA" sz="3000" b="1" baseline="30000" dirty="0">
                <a:solidFill>
                  <a:srgbClr val="2A8BAA"/>
                </a:solidFill>
                <a:latin typeface="Segoe UI Light" panose="020B0502040204020203" pitchFamily="34" charset="0"/>
              </a:rPr>
              <a:t>st</a:t>
            </a:r>
            <a:r>
              <a:rPr lang="en-CA" sz="3000" b="1" dirty="0">
                <a:solidFill>
                  <a:srgbClr val="2A8BAA"/>
                </a:solidFill>
                <a:latin typeface="Segoe UI Light" panose="020B0502040204020203" pitchFamily="34" charset="0"/>
              </a:rPr>
              <a:t> Blue Community.</a:t>
            </a:r>
          </a:p>
          <a:p>
            <a:pPr algn="l"/>
            <a:endParaRPr lang="en-CA" sz="1600" b="1" dirty="0">
              <a:solidFill>
                <a:srgbClr val="2A8BAA"/>
              </a:solidFill>
              <a:latin typeface="Segoe UI Light" panose="020B0502040204020203" pitchFamily="34" charset="0"/>
            </a:endParaRPr>
          </a:p>
          <a:p>
            <a:pPr algn="l"/>
            <a:r>
              <a:rPr lang="en-CA" sz="3000" b="1" dirty="0">
                <a:solidFill>
                  <a:srgbClr val="2A8BAA"/>
                </a:solidFill>
                <a:latin typeface="Segoe UI Light" panose="020B0502040204020203" pitchFamily="34" charset="0"/>
              </a:rPr>
              <a:t>Other communities include: Lunenburg, NS, </a:t>
            </a:r>
            <a:r>
              <a:rPr lang="en-CA" sz="3000" b="1" dirty="0" err="1">
                <a:solidFill>
                  <a:srgbClr val="2A8BAA"/>
                </a:solidFill>
                <a:latin typeface="Segoe UI Light" panose="020B0502040204020203" pitchFamily="34" charset="0"/>
              </a:rPr>
              <a:t>Amqui</a:t>
            </a:r>
            <a:r>
              <a:rPr lang="en-CA" sz="3000" b="1" dirty="0">
                <a:solidFill>
                  <a:srgbClr val="2A8BAA"/>
                </a:solidFill>
                <a:latin typeface="Segoe UI Light" panose="020B0502040204020203" pitchFamily="34" charset="0"/>
              </a:rPr>
              <a:t>, QC, Kingston, ON and Victoria, BC.</a:t>
            </a:r>
          </a:p>
          <a:p>
            <a:pPr algn="l"/>
            <a:endParaRPr lang="en-US" sz="2800" dirty="0">
              <a:solidFill>
                <a:srgbClr val="2A8BAA"/>
              </a:solidFill>
            </a:endParaRP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50684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en-US" sz="4800" b="1" dirty="0">
                <a:latin typeface="Segoe UI Light" panose="020B0502040204020203" pitchFamily="34" charset="0"/>
                <a:cs typeface="55 Helvetica Roman"/>
              </a:rPr>
              <a:t>Action idea #3</a:t>
            </a:r>
          </a:p>
        </p:txBody>
      </p:sp>
      <p:sp>
        <p:nvSpPr>
          <p:cNvPr id="6" name="Subtitle 2"/>
          <p:cNvSpPr>
            <a:spLocks noGrp="1"/>
          </p:cNvSpPr>
          <p:nvPr>
            <p:ph type="subTitle" idx="1"/>
          </p:nvPr>
        </p:nvSpPr>
        <p:spPr>
          <a:xfrm>
            <a:off x="387288" y="1549271"/>
            <a:ext cx="6881077" cy="4809945"/>
          </a:xfrm>
        </p:spPr>
        <p:txBody>
          <a:bodyPr>
            <a:normAutofit/>
          </a:bodyPr>
          <a:lstStyle/>
          <a:p>
            <a:pPr algn="l"/>
            <a:endParaRPr lang="en-US" sz="2800" dirty="0">
              <a:solidFill>
                <a:srgbClr val="2A8BAA"/>
              </a:solidFill>
            </a:endParaRP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
        <p:nvSpPr>
          <p:cNvPr id="5" name="Subtitle 2"/>
          <p:cNvSpPr txBox="1">
            <a:spLocks/>
          </p:cNvSpPr>
          <p:nvPr/>
        </p:nvSpPr>
        <p:spPr>
          <a:xfrm>
            <a:off x="351257" y="1644044"/>
            <a:ext cx="7085863" cy="479457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CA" sz="3600" b="1" dirty="0">
                <a:solidFill>
                  <a:srgbClr val="2A8BAA"/>
                </a:solidFill>
                <a:latin typeface="Segoe UI Light" panose="020B0502040204020203" pitchFamily="34" charset="0"/>
              </a:rPr>
              <a:t>Support Indigenous water Struggles</a:t>
            </a:r>
          </a:p>
          <a:p>
            <a:pPr algn="l"/>
            <a:endParaRPr lang="en-CA" sz="2800" b="1" dirty="0">
              <a:solidFill>
                <a:srgbClr val="2A8BAA"/>
              </a:solidFill>
              <a:latin typeface="Segoe UI Light" panose="020B0502040204020203" pitchFamily="34" charset="0"/>
            </a:endParaRPr>
          </a:p>
          <a:p>
            <a:pPr algn="l"/>
            <a:r>
              <a:rPr lang="en-CA" sz="2800" b="1" dirty="0">
                <a:solidFill>
                  <a:srgbClr val="2A8BAA"/>
                </a:solidFill>
                <a:latin typeface="Segoe UI Light" panose="020B0502040204020203" pitchFamily="34" charset="0"/>
              </a:rPr>
              <a:t>Find updates on campaigns and issues and how to get involved at:</a:t>
            </a:r>
          </a:p>
          <a:p>
            <a:endParaRPr lang="en-CA" sz="2800" b="1" dirty="0">
              <a:solidFill>
                <a:srgbClr val="2A8BAA"/>
              </a:solidFill>
              <a:latin typeface="Segoe UI Light" panose="020B0502040204020203" pitchFamily="34" charset="0"/>
            </a:endParaRPr>
          </a:p>
          <a:p>
            <a:r>
              <a:rPr lang="en-CA" sz="3600" b="1" dirty="0">
                <a:solidFill>
                  <a:schemeClr val="tx1"/>
                </a:solidFill>
                <a:latin typeface="Segoe UI Light" panose="020B0502040204020203" pitchFamily="34" charset="0"/>
              </a:rPr>
              <a:t>www.CUPE.ca/aboriginal </a:t>
            </a:r>
          </a:p>
          <a:p>
            <a:r>
              <a:rPr lang="en-CA" sz="3600" b="1" dirty="0">
                <a:solidFill>
                  <a:schemeClr val="tx1"/>
                </a:solidFill>
                <a:latin typeface="Segoe UI Light" panose="020B0502040204020203" pitchFamily="34" charset="0"/>
              </a:rPr>
              <a:t>and</a:t>
            </a:r>
          </a:p>
          <a:p>
            <a:r>
              <a:rPr lang="en-CA" sz="3600" b="1" dirty="0">
                <a:solidFill>
                  <a:schemeClr val="tx1"/>
                </a:solidFill>
                <a:latin typeface="Segoe UI Light" panose="020B0502040204020203" pitchFamily="34" charset="0"/>
              </a:rPr>
              <a:t>CUPE.ca/water</a:t>
            </a:r>
          </a:p>
          <a:p>
            <a:pPr algn="l"/>
            <a:endParaRPr lang="en-US" sz="2800" dirty="0">
              <a:solidFill>
                <a:srgbClr val="2A8BAA"/>
              </a:solidFill>
            </a:endParaRP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173647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en-US" sz="4800" b="1" dirty="0">
                <a:latin typeface="Segoe UI Light" panose="020B0502040204020203" pitchFamily="34" charset="0"/>
                <a:cs typeface="55 Helvetica Roman"/>
              </a:rPr>
              <a:t>Why did you come?</a:t>
            </a:r>
          </a:p>
        </p:txBody>
      </p:sp>
      <p:sp>
        <p:nvSpPr>
          <p:cNvPr id="6" name="Subtitle 2"/>
          <p:cNvSpPr>
            <a:spLocks noGrp="1"/>
          </p:cNvSpPr>
          <p:nvPr>
            <p:ph type="subTitle" idx="1"/>
          </p:nvPr>
        </p:nvSpPr>
        <p:spPr>
          <a:xfrm>
            <a:off x="387288" y="1549271"/>
            <a:ext cx="6881077" cy="4809945"/>
          </a:xfrm>
        </p:spPr>
        <p:txBody>
          <a:bodyPr>
            <a:normAutofit/>
          </a:bodyPr>
          <a:lstStyle/>
          <a:p>
            <a:pPr algn="l"/>
            <a:r>
              <a:rPr lang="en-CA" sz="3400" b="1" i="1" dirty="0">
                <a:solidFill>
                  <a:srgbClr val="2A8BAA"/>
                </a:solidFill>
                <a:latin typeface="Segoe UI Light" panose="020B0502040204020203" pitchFamily="34" charset="0"/>
              </a:rPr>
              <a:t>We may not be experts, but we care about water</a:t>
            </a:r>
          </a:p>
          <a:p>
            <a:pPr algn="l"/>
            <a:endParaRPr lang="en-US" sz="1600" dirty="0">
              <a:solidFill>
                <a:srgbClr val="2A8BAA"/>
              </a:solidFill>
            </a:endParaRPr>
          </a:p>
          <a:p>
            <a:pPr marL="457200" indent="-457200" algn="l">
              <a:buBlip>
                <a:blip r:embed="rId4"/>
              </a:buBlip>
            </a:pPr>
            <a:r>
              <a:rPr lang="en-US" sz="2800" b="1" dirty="0">
                <a:solidFill>
                  <a:srgbClr val="2A8BAA"/>
                </a:solidFill>
                <a:latin typeface="Segoe UI Light" panose="020B0502040204020203" pitchFamily="34" charset="0"/>
              </a:rPr>
              <a:t>Your name</a:t>
            </a:r>
          </a:p>
          <a:p>
            <a:pPr marL="457200" indent="-457200" algn="l">
              <a:buBlip>
                <a:blip r:embed="rId4"/>
              </a:buBlip>
            </a:pPr>
            <a:r>
              <a:rPr lang="en-US" sz="2800" b="1" dirty="0">
                <a:solidFill>
                  <a:srgbClr val="2A8BAA"/>
                </a:solidFill>
                <a:latin typeface="Segoe UI Light" panose="020B0502040204020203" pitchFamily="34" charset="0"/>
              </a:rPr>
              <a:t>Your worksite</a:t>
            </a:r>
          </a:p>
          <a:p>
            <a:pPr marL="457200" indent="-457200" algn="l">
              <a:buBlip>
                <a:blip r:embed="rId4"/>
              </a:buBlip>
            </a:pPr>
            <a:r>
              <a:rPr lang="en-US" sz="2800" b="1" dirty="0">
                <a:solidFill>
                  <a:srgbClr val="2A8BAA"/>
                </a:solidFill>
                <a:latin typeface="Segoe UI Light" panose="020B0502040204020203" pitchFamily="34" charset="0"/>
              </a:rPr>
              <a:t>What comes to mind when you think about water?</a:t>
            </a: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2039021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Autofit/>
          </a:bodyPr>
          <a:lstStyle/>
          <a:p>
            <a:pPr algn="l"/>
            <a:r>
              <a:rPr lang="en-CA" b="1" dirty="0">
                <a:latin typeface="Segoe UI Light" panose="020B0502040204020203" pitchFamily="34" charset="0"/>
              </a:rPr>
              <a:t>Next steps…</a:t>
            </a:r>
            <a:endParaRPr lang="en-US"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fontScale="92500" lnSpcReduction="20000"/>
          </a:bodyPr>
          <a:lstStyle/>
          <a:p>
            <a:pPr algn="l"/>
            <a:r>
              <a:rPr lang="en-US" sz="3600" b="1" dirty="0">
                <a:solidFill>
                  <a:srgbClr val="2A8BAA"/>
                </a:solidFill>
                <a:latin typeface="Segoe UI Light" panose="020B0502040204020203" pitchFamily="34" charset="0"/>
              </a:rPr>
              <a:t>Form a “Water Watch” committee.</a:t>
            </a:r>
          </a:p>
          <a:p>
            <a:pPr algn="l"/>
            <a:endParaRPr lang="en-US" sz="1800" b="1" dirty="0">
              <a:solidFill>
                <a:srgbClr val="2A8BAA"/>
              </a:solidFill>
              <a:latin typeface="Segoe UI Light" panose="020B0502040204020203" pitchFamily="34" charset="0"/>
            </a:endParaRPr>
          </a:p>
          <a:p>
            <a:r>
              <a:rPr lang="en-CA" b="1" dirty="0">
                <a:solidFill>
                  <a:srgbClr val="2A8BAA"/>
                </a:solidFill>
                <a:latin typeface="Segoe UI Light" panose="020B0502040204020203" pitchFamily="34" charset="0"/>
              </a:rPr>
              <a:t>We can invite anyone who cares about water to join:</a:t>
            </a:r>
            <a:endParaRPr lang="en-US" b="1" dirty="0">
              <a:solidFill>
                <a:srgbClr val="2A8BAA"/>
              </a:solidFill>
              <a:latin typeface="Segoe UI Light" panose="020B0502040204020203" pitchFamily="34" charset="0"/>
            </a:endParaRPr>
          </a:p>
          <a:p>
            <a:pPr lvl="2"/>
            <a:endParaRPr lang="en-CA" sz="2000" dirty="0"/>
          </a:p>
          <a:p>
            <a:pPr marL="457200" lvl="2" indent="-457200" algn="l">
              <a:buBlip>
                <a:blip r:embed="rId4"/>
              </a:buBlip>
            </a:pPr>
            <a:r>
              <a:rPr lang="en-CA" sz="3200" b="1" dirty="0">
                <a:solidFill>
                  <a:srgbClr val="2A8BAA"/>
                </a:solidFill>
                <a:latin typeface="Segoe UI Light" panose="020B0502040204020203" pitchFamily="34" charset="0"/>
              </a:rPr>
              <a:t>Local Council of Canadians chapter</a:t>
            </a:r>
          </a:p>
          <a:p>
            <a:pPr marL="457200" lvl="2" indent="-457200" algn="l">
              <a:buBlip>
                <a:blip r:embed="rId4"/>
              </a:buBlip>
            </a:pPr>
            <a:r>
              <a:rPr lang="en-CA" sz="3200" b="1" dirty="0">
                <a:solidFill>
                  <a:srgbClr val="2A8BAA"/>
                </a:solidFill>
                <a:latin typeface="Segoe UI Light" panose="020B0502040204020203" pitchFamily="34" charset="0"/>
              </a:rPr>
              <a:t>Environmental groups</a:t>
            </a:r>
          </a:p>
          <a:p>
            <a:pPr marL="457200" lvl="2" indent="-457200" algn="l">
              <a:buBlip>
                <a:blip r:embed="rId4"/>
              </a:buBlip>
            </a:pPr>
            <a:r>
              <a:rPr lang="en-CA" sz="3200" b="1" dirty="0">
                <a:solidFill>
                  <a:srgbClr val="2A8BAA"/>
                </a:solidFill>
                <a:latin typeface="Segoe UI Light" panose="020B0502040204020203" pitchFamily="34" charset="0"/>
              </a:rPr>
              <a:t>Eau Secours (Quebec)</a:t>
            </a:r>
          </a:p>
          <a:p>
            <a:pPr marL="457200" lvl="2" indent="-457200" algn="l">
              <a:buBlip>
                <a:blip r:embed="rId4"/>
              </a:buBlip>
            </a:pPr>
            <a:r>
              <a:rPr lang="en-CA" sz="3200" b="1" dirty="0">
                <a:solidFill>
                  <a:srgbClr val="2A8BAA"/>
                </a:solidFill>
                <a:latin typeface="Segoe UI Light" panose="020B0502040204020203" pitchFamily="34" charset="0"/>
              </a:rPr>
              <a:t>National Association of Friendship Centers</a:t>
            </a:r>
          </a:p>
          <a:p>
            <a:pPr marL="457200" lvl="2" indent="-457200" algn="l">
              <a:buBlip>
                <a:blip r:embed="rId4"/>
              </a:buBlip>
            </a:pPr>
            <a:r>
              <a:rPr lang="en-CA" sz="3200" b="1" dirty="0">
                <a:solidFill>
                  <a:srgbClr val="2A8BAA"/>
                </a:solidFill>
                <a:latin typeface="Segoe UI Light" panose="020B0502040204020203" pitchFamily="34" charset="0"/>
              </a:rPr>
              <a:t>Other CUPE Locals and other unions</a:t>
            </a: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4095276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Autofit/>
          </a:bodyPr>
          <a:lstStyle/>
          <a:p>
            <a:pPr algn="l"/>
            <a:r>
              <a:rPr lang="en-CA" sz="4800" b="1" dirty="0">
                <a:latin typeface="Segoe UI Light" panose="020B0502040204020203" pitchFamily="34" charset="0"/>
              </a:rPr>
              <a:t>Next steps…</a:t>
            </a:r>
            <a:endParaRPr lang="en-US"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fontScale="92500" lnSpcReduction="10000"/>
          </a:bodyPr>
          <a:lstStyle/>
          <a:p>
            <a:pPr algn="l" fontAlgn="t"/>
            <a:r>
              <a:rPr lang="en-US" sz="3500" b="1" dirty="0">
                <a:solidFill>
                  <a:srgbClr val="2A8BAA"/>
                </a:solidFill>
                <a:latin typeface="Segoe UI Light" panose="020B0502040204020203" pitchFamily="34" charset="0"/>
              </a:rPr>
              <a:t>Set up a ‘Council Watch’ program to keep tabs on potential threats.</a:t>
            </a:r>
          </a:p>
          <a:p>
            <a:pPr algn="l"/>
            <a:endParaRPr lang="en-US" sz="1700" b="1" dirty="0">
              <a:solidFill>
                <a:srgbClr val="2A8BAA"/>
              </a:solidFill>
              <a:latin typeface="Segoe UI Light" panose="020B0502040204020203" pitchFamily="34" charset="0"/>
            </a:endParaRPr>
          </a:p>
          <a:p>
            <a:pPr algn="l"/>
            <a:r>
              <a:rPr lang="en-US" sz="3500" b="1" dirty="0">
                <a:solidFill>
                  <a:srgbClr val="2A8BAA"/>
                </a:solidFill>
                <a:latin typeface="Segoe UI Light" panose="020B0502040204020203" pitchFamily="34" charset="0"/>
              </a:rPr>
              <a:t>Find tips on setting up Water Watch and Council Watch, a report-back form, and much more at cupe.ca/water.</a:t>
            </a:r>
          </a:p>
          <a:p>
            <a:pPr lvl="1" algn="l" fontAlgn="t"/>
            <a:endParaRPr lang="en-US" sz="1700" b="1" dirty="0">
              <a:latin typeface="Segoe UI Light" panose="020B0502040204020203" pitchFamily="34" charset="0"/>
            </a:endParaRPr>
          </a:p>
          <a:p>
            <a:pPr fontAlgn="t"/>
            <a:r>
              <a:rPr lang="en-CA" sz="3900" b="1" dirty="0">
                <a:solidFill>
                  <a:schemeClr val="tx1"/>
                </a:solidFill>
                <a:latin typeface="Segoe UI Light" panose="020B0502040204020203" pitchFamily="34" charset="0"/>
              </a:rPr>
              <a:t>Together we can choose what we want to do.</a:t>
            </a:r>
            <a:endParaRPr lang="en-US" sz="3900" b="1" dirty="0">
              <a:solidFill>
                <a:schemeClr val="tx1"/>
              </a:solidFill>
              <a:latin typeface="Segoe UI Light" panose="020B0502040204020203" pitchFamily="34" charset="0"/>
            </a:endParaRPr>
          </a:p>
          <a:p>
            <a:pPr algn="l"/>
            <a:endParaRPr lang="en-US" sz="3500" b="1" dirty="0">
              <a:solidFill>
                <a:srgbClr val="2A8BAA"/>
              </a:solidFill>
              <a:latin typeface="Segoe UI Light" panose="020B0502040204020203" pitchFamily="34" charset="0"/>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201716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Autofit/>
          </a:bodyPr>
          <a:lstStyle/>
          <a:p>
            <a:pPr algn="l"/>
            <a:r>
              <a:rPr lang="en-CA" sz="4800" b="1" dirty="0">
                <a:latin typeface="Segoe UI Light" panose="020B0502040204020203" pitchFamily="34" charset="0"/>
              </a:rPr>
              <a:t>Next steps…</a:t>
            </a:r>
            <a:endParaRPr lang="en-US" sz="4800"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a:bodyPr>
          <a:lstStyle/>
          <a:p>
            <a:pPr algn="l"/>
            <a:r>
              <a:rPr lang="en-CA" sz="3300" b="1" dirty="0">
                <a:solidFill>
                  <a:srgbClr val="2A8BAA"/>
                </a:solidFill>
                <a:latin typeface="Segoe UI Light" panose="020B0502040204020203" pitchFamily="34" charset="0"/>
              </a:rPr>
              <a:t>Identify and build allies. </a:t>
            </a:r>
          </a:p>
          <a:p>
            <a:pPr algn="l"/>
            <a:endParaRPr lang="en-CA" sz="1500" b="1" dirty="0">
              <a:solidFill>
                <a:srgbClr val="2A8BAA"/>
              </a:solidFill>
              <a:latin typeface="Segoe UI Light" panose="020B0502040204020203" pitchFamily="34" charset="0"/>
            </a:endParaRPr>
          </a:p>
          <a:p>
            <a:pPr algn="l"/>
            <a:r>
              <a:rPr lang="en-CA" sz="3300" b="1" dirty="0">
                <a:solidFill>
                  <a:srgbClr val="2A8BAA"/>
                </a:solidFill>
                <a:latin typeface="Segoe UI Light" panose="020B0502040204020203" pitchFamily="34" charset="0"/>
              </a:rPr>
              <a:t>Connect with Indigenous and environmental activists.</a:t>
            </a:r>
          </a:p>
          <a:p>
            <a:pPr algn="l"/>
            <a:endParaRPr lang="en-CA" sz="1500" b="1" dirty="0">
              <a:solidFill>
                <a:srgbClr val="2A8BAA"/>
              </a:solidFill>
              <a:latin typeface="Segoe UI Light" panose="020B0502040204020203" pitchFamily="34" charset="0"/>
            </a:endParaRPr>
          </a:p>
          <a:p>
            <a:pPr algn="l"/>
            <a:r>
              <a:rPr lang="en-CA" sz="3300" b="1" dirty="0">
                <a:solidFill>
                  <a:srgbClr val="2A8BAA"/>
                </a:solidFill>
                <a:latin typeface="Segoe UI Light" panose="020B0502040204020203" pitchFamily="34" charset="0"/>
              </a:rPr>
              <a:t>Connect with the local Council of Canadians Chapter!</a:t>
            </a: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1797663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6" y="346963"/>
            <a:ext cx="7715783" cy="1202308"/>
          </a:xfrm>
        </p:spPr>
        <p:txBody>
          <a:bodyPr>
            <a:noAutofit/>
          </a:bodyPr>
          <a:lstStyle/>
          <a:p>
            <a:pPr algn="l"/>
            <a:r>
              <a:rPr lang="en-CA" b="1" dirty="0">
                <a:latin typeface="Segoe UI Light" panose="020B0502040204020203" pitchFamily="34" charset="0"/>
              </a:rPr>
              <a:t>Here is a summary of possible next steps:</a:t>
            </a:r>
            <a:endParaRPr lang="en-US" b="1" dirty="0">
              <a:latin typeface="Segoe UI Light" panose="020B0502040204020203" pitchFamily="34" charset="0"/>
              <a:cs typeface="55 Helvetica Roman"/>
            </a:endParaRPr>
          </a:p>
        </p:txBody>
      </p:sp>
      <p:sp>
        <p:nvSpPr>
          <p:cNvPr id="6" name="Subtitle 2"/>
          <p:cNvSpPr>
            <a:spLocks noGrp="1"/>
          </p:cNvSpPr>
          <p:nvPr>
            <p:ph type="subTitle" idx="1"/>
          </p:nvPr>
        </p:nvSpPr>
        <p:spPr>
          <a:xfrm>
            <a:off x="387288" y="1549271"/>
            <a:ext cx="6881077" cy="4809945"/>
          </a:xfrm>
        </p:spPr>
        <p:txBody>
          <a:bodyPr>
            <a:normAutofit fontScale="92500" lnSpcReduction="10000"/>
          </a:bodyPr>
          <a:lstStyle/>
          <a:p>
            <a:pPr lvl="2"/>
            <a:endParaRPr lang="en-CA" sz="2000" dirty="0"/>
          </a:p>
          <a:p>
            <a:pPr marL="457200" lvl="2" indent="-457200" algn="l">
              <a:buBlip>
                <a:blip r:embed="rId4"/>
              </a:buBlip>
            </a:pPr>
            <a:r>
              <a:rPr lang="en-US" sz="3200" b="1" dirty="0">
                <a:solidFill>
                  <a:srgbClr val="2A8BAA"/>
                </a:solidFill>
                <a:latin typeface="Segoe UI Light" panose="020B0502040204020203" pitchFamily="34" charset="0"/>
              </a:rPr>
              <a:t>Plan a first/next meeting.</a:t>
            </a:r>
          </a:p>
          <a:p>
            <a:pPr marL="0" lvl="2" algn="l"/>
            <a:endParaRPr lang="en-CA" sz="1600" b="1" dirty="0">
              <a:solidFill>
                <a:srgbClr val="2A8BAA"/>
              </a:solidFill>
              <a:latin typeface="Segoe UI Light" panose="020B0502040204020203" pitchFamily="34" charset="0"/>
            </a:endParaRPr>
          </a:p>
          <a:p>
            <a:pPr marL="457200" lvl="2" indent="-457200" algn="l">
              <a:buBlip>
                <a:blip r:embed="rId4"/>
              </a:buBlip>
            </a:pPr>
            <a:r>
              <a:rPr lang="en-US" sz="3200" b="1" dirty="0">
                <a:solidFill>
                  <a:srgbClr val="2A8BAA"/>
                </a:solidFill>
                <a:latin typeface="Segoe UI Light" panose="020B0502040204020203" pitchFamily="34" charset="0"/>
              </a:rPr>
              <a:t>Form a Water Watch committee with union, community, and Indigenous allies</a:t>
            </a:r>
          </a:p>
          <a:p>
            <a:pPr marL="0" lvl="2" algn="l"/>
            <a:endParaRPr lang="en-CA" sz="1600" b="1" dirty="0">
              <a:solidFill>
                <a:srgbClr val="2A8BAA"/>
              </a:solidFill>
              <a:latin typeface="Segoe UI Light" panose="020B0502040204020203" pitchFamily="34" charset="0"/>
            </a:endParaRPr>
          </a:p>
          <a:p>
            <a:pPr marL="457200" lvl="2" indent="-457200" algn="l">
              <a:buBlip>
                <a:blip r:embed="rId4"/>
              </a:buBlip>
            </a:pPr>
            <a:r>
              <a:rPr lang="en-US" sz="3200" b="1" dirty="0">
                <a:solidFill>
                  <a:srgbClr val="2A8BAA"/>
                </a:solidFill>
                <a:latin typeface="Segoe UI Light" panose="020B0502040204020203" pitchFamily="34" charset="0"/>
              </a:rPr>
              <a:t>Form a Council Watch to protect our services, water sources and our jobs.</a:t>
            </a:r>
          </a:p>
          <a:p>
            <a:pPr marL="0" lvl="2" algn="l"/>
            <a:endParaRPr lang="en-CA" sz="1600" b="1" dirty="0">
              <a:solidFill>
                <a:srgbClr val="2A8BAA"/>
              </a:solidFill>
              <a:latin typeface="Segoe UI Light" panose="020B0502040204020203" pitchFamily="34" charset="0"/>
            </a:endParaRPr>
          </a:p>
          <a:p>
            <a:pPr marL="457200" lvl="2" indent="-457200" algn="l">
              <a:buBlip>
                <a:blip r:embed="rId4"/>
              </a:buBlip>
            </a:pPr>
            <a:r>
              <a:rPr lang="en-US" sz="3200" b="1" dirty="0">
                <a:solidFill>
                  <a:srgbClr val="2A8BAA"/>
                </a:solidFill>
                <a:latin typeface="Segoe UI Light" panose="020B0502040204020203" pitchFamily="34" charset="0"/>
              </a:rPr>
              <a:t>Learn more about the Blue Communities project. </a:t>
            </a:r>
            <a:endParaRPr lang="en-CA" sz="3200" b="1" dirty="0">
              <a:solidFill>
                <a:srgbClr val="2A8BAA"/>
              </a:solidFill>
              <a:latin typeface="Segoe UI Light" panose="020B0502040204020203" pitchFamily="34" charset="0"/>
            </a:endParaRPr>
          </a:p>
          <a:p>
            <a:pPr marL="457200" lvl="2" indent="-457200" algn="l">
              <a:buBlip>
                <a:blip r:embed="rId4"/>
              </a:buBlip>
            </a:pPr>
            <a:endParaRPr lang="en-CA" sz="3200" b="1" dirty="0">
              <a:solidFill>
                <a:srgbClr val="2A8BAA"/>
              </a:solidFill>
              <a:latin typeface="Segoe UI Light" panose="020B0502040204020203" pitchFamily="34" charset="0"/>
            </a:endParaRPr>
          </a:p>
          <a:p>
            <a:pPr>
              <a:buFont typeface="Wingdings" panose="05000000000000000000" pitchFamily="2" charset="2"/>
              <a:buChar char="q"/>
            </a:pPr>
            <a:endParaRPr lang="en-US" sz="3500" dirty="0"/>
          </a:p>
          <a:p>
            <a:endParaRPr lang="en-US" sz="3500" dirty="0"/>
          </a:p>
          <a:p>
            <a:endParaRPr lang="en-US" sz="3500" dirty="0"/>
          </a:p>
          <a:p>
            <a:pPr marL="457200" lvl="2" indent="-457200" algn="l">
              <a:buBlip>
                <a:blip r:embed="rId4"/>
              </a:buBlip>
            </a:pPr>
            <a:endParaRPr lang="en-CA" sz="3200" b="1" dirty="0">
              <a:solidFill>
                <a:srgbClr val="2A8BAA"/>
              </a:solidFill>
              <a:latin typeface="Segoe UI Light" panose="020B0502040204020203" pitchFamily="34" charset="0"/>
            </a:endParaRP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885478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2" y="0"/>
            <a:ext cx="9563822" cy="6858000"/>
          </a:xfrm>
          <a:prstGeom prst="rect">
            <a:avLst/>
          </a:prstGeom>
        </p:spPr>
      </p:pic>
      <p:sp>
        <p:nvSpPr>
          <p:cNvPr id="2" name="Title 1"/>
          <p:cNvSpPr>
            <a:spLocks noGrp="1"/>
          </p:cNvSpPr>
          <p:nvPr>
            <p:ph type="ctrTitle"/>
          </p:nvPr>
        </p:nvSpPr>
        <p:spPr>
          <a:xfrm>
            <a:off x="249656" y="449333"/>
            <a:ext cx="7715783" cy="1202308"/>
          </a:xfrm>
        </p:spPr>
        <p:txBody>
          <a:bodyPr>
            <a:noAutofit/>
          </a:bodyPr>
          <a:lstStyle/>
          <a:p>
            <a:pPr algn="l"/>
            <a:r>
              <a:rPr lang="en-US" sz="4800" b="1" dirty="0">
                <a:latin typeface="Segoe UI Light" panose="020B0502040204020203" pitchFamily="34" charset="0"/>
                <a:cs typeface="55 Helvetica Roman"/>
              </a:rPr>
              <a:t>Now what do we want to do?</a:t>
            </a:r>
          </a:p>
        </p:txBody>
      </p:sp>
      <p:sp>
        <p:nvSpPr>
          <p:cNvPr id="6" name="Subtitle 2"/>
          <p:cNvSpPr>
            <a:spLocks noGrp="1"/>
          </p:cNvSpPr>
          <p:nvPr>
            <p:ph type="subTitle" idx="1"/>
          </p:nvPr>
        </p:nvSpPr>
        <p:spPr>
          <a:xfrm>
            <a:off x="387288" y="1549271"/>
            <a:ext cx="6881077" cy="4809945"/>
          </a:xfrm>
        </p:spPr>
        <p:txBody>
          <a:bodyPr vert="horz" lIns="91440" tIns="45720" rIns="91440" bIns="45720" rtlCol="0" anchor="t">
            <a:normAutofit/>
          </a:bodyPr>
          <a:lstStyle/>
          <a:p>
            <a:pPr lvl="2"/>
            <a:endParaRPr lang="en-US" sz="2000" dirty="0"/>
          </a:p>
          <a:p>
            <a:r>
              <a:rPr lang="en-US" sz="4800" b="1" dirty="0">
                <a:solidFill>
                  <a:srgbClr val="2A8BAA"/>
                </a:solidFill>
                <a:latin typeface="Segoe UI Light" panose="020B0502040204020203" pitchFamily="34" charset="0"/>
              </a:rPr>
              <a:t>“What work can we start </a:t>
            </a:r>
          </a:p>
          <a:p>
            <a:r>
              <a:rPr lang="en-US" sz="4800" b="1" dirty="0">
                <a:solidFill>
                  <a:srgbClr val="2A8BAA"/>
                </a:solidFill>
                <a:latin typeface="Segoe UI Light" panose="020B0502040204020203" pitchFamily="34" charset="0"/>
              </a:rPr>
              <a:t> right now?”</a:t>
            </a:r>
          </a:p>
          <a:p>
            <a:pPr marL="457200" lvl="2" indent="-457200" algn="l">
              <a:buBlip>
                <a:blip r:embed="rId4"/>
              </a:buBlip>
            </a:pPr>
            <a:endParaRPr lang="en-CA" sz="3200" b="1" dirty="0">
              <a:solidFill>
                <a:srgbClr val="2A8BAA"/>
              </a:solidFill>
              <a:latin typeface="Segoe UI Light" panose="020B0502040204020203" pitchFamily="34" charset="0"/>
            </a:endParaRPr>
          </a:p>
          <a:p>
            <a:pPr>
              <a:buFont typeface="Wingdings" panose="05000000000000000000" pitchFamily="2" charset="2"/>
              <a:buChar char="q"/>
            </a:pPr>
            <a:endParaRPr lang="en-US" sz="3500" dirty="0"/>
          </a:p>
          <a:p>
            <a:endParaRPr lang="en-US" sz="3500" dirty="0"/>
          </a:p>
          <a:p>
            <a:endParaRPr lang="en-US" sz="3500" dirty="0"/>
          </a:p>
          <a:p>
            <a:pPr marL="457200" lvl="2" indent="-457200" algn="l">
              <a:buBlip>
                <a:blip r:embed="rId4"/>
              </a:buBlip>
            </a:pPr>
            <a:endParaRPr lang="en-CA" sz="3200" b="1" dirty="0">
              <a:solidFill>
                <a:srgbClr val="2A8BAA"/>
              </a:solidFill>
              <a:latin typeface="Segoe UI Light" panose="020B0502040204020203" pitchFamily="34" charset="0"/>
            </a:endParaRP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662698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2" y="0"/>
            <a:ext cx="9563822" cy="6858000"/>
          </a:xfrm>
          <a:prstGeom prst="rect">
            <a:avLst/>
          </a:prstGeom>
        </p:spPr>
      </p:pic>
      <p:sp>
        <p:nvSpPr>
          <p:cNvPr id="2" name="Title 1"/>
          <p:cNvSpPr>
            <a:spLocks noGrp="1"/>
          </p:cNvSpPr>
          <p:nvPr>
            <p:ph type="ctrTitle"/>
          </p:nvPr>
        </p:nvSpPr>
        <p:spPr>
          <a:xfrm>
            <a:off x="249656" y="449333"/>
            <a:ext cx="7715783" cy="1202308"/>
          </a:xfrm>
        </p:spPr>
        <p:txBody>
          <a:bodyPr>
            <a:noAutofit/>
          </a:bodyPr>
          <a:lstStyle/>
          <a:p>
            <a:pPr algn="l"/>
            <a:r>
              <a:rPr lang="en-US" sz="4800" b="1" dirty="0">
                <a:latin typeface="Segoe UI Light" panose="020B0502040204020203" pitchFamily="34" charset="0"/>
                <a:cs typeface="55 Helvetica Roman"/>
              </a:rPr>
              <a:t>Debrief:</a:t>
            </a:r>
          </a:p>
        </p:txBody>
      </p:sp>
      <p:sp>
        <p:nvSpPr>
          <p:cNvPr id="6" name="Subtitle 2"/>
          <p:cNvSpPr>
            <a:spLocks noGrp="1"/>
          </p:cNvSpPr>
          <p:nvPr>
            <p:ph type="subTitle" idx="1"/>
          </p:nvPr>
        </p:nvSpPr>
        <p:spPr>
          <a:xfrm>
            <a:off x="387288" y="1549271"/>
            <a:ext cx="6881077" cy="4809945"/>
          </a:xfrm>
        </p:spPr>
        <p:txBody>
          <a:bodyPr>
            <a:normAutofit/>
          </a:bodyPr>
          <a:lstStyle/>
          <a:p>
            <a:pPr lvl="2"/>
            <a:endParaRPr lang="en-CA" sz="2000" dirty="0"/>
          </a:p>
          <a:p>
            <a:r>
              <a:rPr lang="en-CA" sz="4800" b="1" dirty="0">
                <a:solidFill>
                  <a:srgbClr val="2A8BAA"/>
                </a:solidFill>
                <a:latin typeface="Segoe UI Light" panose="020B0502040204020203" pitchFamily="34" charset="0"/>
              </a:rPr>
              <a:t>“Share one next step </a:t>
            </a:r>
          </a:p>
          <a:p>
            <a:r>
              <a:rPr lang="en-CA" sz="4800" b="1" dirty="0">
                <a:solidFill>
                  <a:srgbClr val="2A8BAA"/>
                </a:solidFill>
                <a:latin typeface="Segoe UI Light" panose="020B0502040204020203" pitchFamily="34" charset="0"/>
              </a:rPr>
              <a:t>that you think </a:t>
            </a:r>
          </a:p>
          <a:p>
            <a:r>
              <a:rPr lang="en-CA" sz="4800" b="1" dirty="0">
                <a:solidFill>
                  <a:srgbClr val="2A8BAA"/>
                </a:solidFill>
                <a:latin typeface="Segoe UI Light" panose="020B0502040204020203" pitchFamily="34" charset="0"/>
              </a:rPr>
              <a:t>we can take.”</a:t>
            </a:r>
          </a:p>
          <a:p>
            <a:endParaRPr lang="en-US" sz="4800" b="1" dirty="0">
              <a:solidFill>
                <a:srgbClr val="2A8BAA"/>
              </a:solidFill>
              <a:latin typeface="Segoe UI Light" panose="020B0502040204020203" pitchFamily="34" charset="0"/>
            </a:endParaRPr>
          </a:p>
          <a:p>
            <a:pPr marL="457200" lvl="2" indent="-457200" algn="l">
              <a:buBlip>
                <a:blip r:embed="rId4"/>
              </a:buBlip>
            </a:pPr>
            <a:endParaRPr lang="en-CA" sz="3200" b="1" dirty="0">
              <a:solidFill>
                <a:srgbClr val="2A8BAA"/>
              </a:solidFill>
              <a:latin typeface="Segoe UI Light" panose="020B0502040204020203" pitchFamily="34" charset="0"/>
            </a:endParaRPr>
          </a:p>
          <a:p>
            <a:pPr>
              <a:buFont typeface="Wingdings" panose="05000000000000000000" pitchFamily="2" charset="2"/>
              <a:buChar char="q"/>
            </a:pPr>
            <a:endParaRPr lang="en-US" sz="3500" dirty="0"/>
          </a:p>
          <a:p>
            <a:endParaRPr lang="en-US" sz="3500" dirty="0"/>
          </a:p>
          <a:p>
            <a:endParaRPr lang="en-US" sz="3500" dirty="0"/>
          </a:p>
          <a:p>
            <a:pPr marL="457200" lvl="2" indent="-457200" algn="l">
              <a:buBlip>
                <a:blip r:embed="rId4"/>
              </a:buBlip>
            </a:pPr>
            <a:endParaRPr lang="en-CA" sz="3200" b="1" dirty="0">
              <a:solidFill>
                <a:srgbClr val="2A8BAA"/>
              </a:solidFill>
              <a:latin typeface="Segoe UI Light" panose="020B0502040204020203" pitchFamily="34" charset="0"/>
            </a:endParaRP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4051402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2" y="0"/>
            <a:ext cx="9563822" cy="6858000"/>
          </a:xfrm>
          <a:prstGeom prst="rect">
            <a:avLst/>
          </a:prstGeom>
        </p:spPr>
      </p:pic>
      <p:sp>
        <p:nvSpPr>
          <p:cNvPr id="2" name="Title 1"/>
          <p:cNvSpPr>
            <a:spLocks noGrp="1"/>
          </p:cNvSpPr>
          <p:nvPr>
            <p:ph type="ctrTitle"/>
          </p:nvPr>
        </p:nvSpPr>
        <p:spPr>
          <a:xfrm>
            <a:off x="249656" y="449333"/>
            <a:ext cx="7715783" cy="1202308"/>
          </a:xfrm>
        </p:spPr>
        <p:txBody>
          <a:bodyPr>
            <a:noAutofit/>
          </a:bodyPr>
          <a:lstStyle/>
          <a:p>
            <a:pPr algn="l"/>
            <a:r>
              <a:rPr lang="en-US" sz="4800" b="1" dirty="0">
                <a:latin typeface="Segoe UI Light" panose="020B0502040204020203" pitchFamily="34" charset="0"/>
                <a:cs typeface="55 Helvetica Roman"/>
              </a:rPr>
              <a:t>Wrap up</a:t>
            </a:r>
          </a:p>
        </p:txBody>
      </p:sp>
      <p:sp>
        <p:nvSpPr>
          <p:cNvPr id="6" name="Subtitle 2"/>
          <p:cNvSpPr>
            <a:spLocks noGrp="1"/>
          </p:cNvSpPr>
          <p:nvPr>
            <p:ph type="subTitle" idx="1"/>
          </p:nvPr>
        </p:nvSpPr>
        <p:spPr>
          <a:xfrm>
            <a:off x="387288" y="1549271"/>
            <a:ext cx="6881077" cy="4809945"/>
          </a:xfrm>
        </p:spPr>
        <p:txBody>
          <a:bodyPr vert="horz" lIns="91440" tIns="45720" rIns="91440" bIns="45720" rtlCol="0" anchor="t">
            <a:normAutofit lnSpcReduction="10000"/>
          </a:bodyPr>
          <a:lstStyle/>
          <a:p>
            <a:pPr lvl="2"/>
            <a:endParaRPr lang="en-US" sz="2000" dirty="0"/>
          </a:p>
          <a:p>
            <a:r>
              <a:rPr lang="en-CA" sz="3600" b="1" dirty="0">
                <a:solidFill>
                  <a:srgbClr val="2A8BAA"/>
                </a:solidFill>
                <a:latin typeface="Segoe UI Light" panose="020B0502040204020203" pitchFamily="34" charset="0"/>
              </a:rPr>
              <a:t>When will we hold our next meeting?</a:t>
            </a:r>
          </a:p>
          <a:p>
            <a:r>
              <a:rPr lang="en-CA" sz="3600" b="1" dirty="0">
                <a:solidFill>
                  <a:srgbClr val="2A8BAA"/>
                </a:solidFill>
                <a:latin typeface="Segoe UI Light" panose="020B0502040204020203" pitchFamily="34" charset="0"/>
              </a:rPr>
              <a:t>Where will it take place?</a:t>
            </a:r>
          </a:p>
          <a:p>
            <a:r>
              <a:rPr lang="en-CA" sz="3600" b="1" dirty="0">
                <a:solidFill>
                  <a:srgbClr val="2A8BAA"/>
                </a:solidFill>
                <a:latin typeface="Segoe UI Light" panose="020B0502040204020203" pitchFamily="34" charset="0"/>
              </a:rPr>
              <a:t>Who needs to be invited?</a:t>
            </a:r>
          </a:p>
          <a:p>
            <a:r>
              <a:rPr lang="en-CA" sz="3600" b="1" dirty="0">
                <a:solidFill>
                  <a:srgbClr val="2A8BAA"/>
                </a:solidFill>
                <a:latin typeface="Segoe UI Light" panose="020B0502040204020203" pitchFamily="34" charset="0"/>
              </a:rPr>
              <a:t>How will we stay in touch?</a:t>
            </a:r>
          </a:p>
          <a:p>
            <a:endParaRPr lang="en-CA" sz="3000" b="1" dirty="0">
              <a:solidFill>
                <a:srgbClr val="2A8BAA"/>
              </a:solidFill>
              <a:latin typeface="Segoe UI Light" panose="020B0502040204020203" pitchFamily="34" charset="0"/>
            </a:endParaRPr>
          </a:p>
          <a:p>
            <a:r>
              <a:rPr lang="en-CA" sz="4000" b="1" dirty="0">
                <a:solidFill>
                  <a:schemeClr val="tx1"/>
                </a:solidFill>
                <a:latin typeface="Segoe UI Light" panose="020B0502040204020203" pitchFamily="34" charset="0"/>
              </a:rPr>
              <a:t>Thank you for coming!</a:t>
            </a:r>
            <a:endParaRPr lang="en-US" sz="4000" b="1" dirty="0">
              <a:solidFill>
                <a:schemeClr val="tx1"/>
              </a:solidFill>
              <a:latin typeface="Segoe UI Light" panose="020B0502040204020203" pitchFamily="34" charset="0"/>
            </a:endParaRPr>
          </a:p>
          <a:p>
            <a:endParaRPr lang="en-US" sz="4800" b="1" dirty="0">
              <a:solidFill>
                <a:srgbClr val="2A8BAA"/>
              </a:solidFill>
              <a:latin typeface="Segoe UI Light" panose="020B0502040204020203" pitchFamily="34" charset="0"/>
            </a:endParaRPr>
          </a:p>
          <a:p>
            <a:pPr marL="457200" lvl="2" indent="-457200" algn="l">
              <a:buBlip>
                <a:blip r:embed="rId4"/>
              </a:buBlip>
            </a:pPr>
            <a:endParaRPr lang="en-CA" sz="3200" b="1" dirty="0">
              <a:solidFill>
                <a:srgbClr val="2A8BAA"/>
              </a:solidFill>
              <a:latin typeface="Segoe UI Light" panose="020B0502040204020203" pitchFamily="34" charset="0"/>
            </a:endParaRPr>
          </a:p>
          <a:p>
            <a:pPr>
              <a:buFont typeface="Wingdings" panose="05000000000000000000" pitchFamily="2" charset="2"/>
              <a:buChar char="q"/>
            </a:pPr>
            <a:endParaRPr lang="en-US" sz="3500" dirty="0"/>
          </a:p>
          <a:p>
            <a:endParaRPr lang="en-US" sz="3500" dirty="0"/>
          </a:p>
          <a:p>
            <a:endParaRPr lang="en-US" sz="3500" dirty="0"/>
          </a:p>
          <a:p>
            <a:pPr marL="457200" lvl="2" indent="-457200" algn="l">
              <a:buBlip>
                <a:blip r:embed="rId4"/>
              </a:buBlip>
            </a:pPr>
            <a:endParaRPr lang="en-CA" sz="3200" b="1" dirty="0">
              <a:solidFill>
                <a:srgbClr val="2A8BAA"/>
              </a:solidFill>
              <a:latin typeface="Segoe UI Light" panose="020B0502040204020203" pitchFamily="34" charset="0"/>
            </a:endParaRP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2419749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en-US" sz="4800" b="1" dirty="0">
                <a:latin typeface="Segoe UI Light" panose="020B0502040204020203" pitchFamily="34" charset="0"/>
                <a:cs typeface="55 Helvetica Roman"/>
              </a:rPr>
              <a:t>Why talk about water?</a:t>
            </a:r>
          </a:p>
        </p:txBody>
      </p:sp>
      <p:sp>
        <p:nvSpPr>
          <p:cNvPr id="6" name="Subtitle 2"/>
          <p:cNvSpPr>
            <a:spLocks noGrp="1"/>
          </p:cNvSpPr>
          <p:nvPr>
            <p:ph type="subTitle" idx="1"/>
          </p:nvPr>
        </p:nvSpPr>
        <p:spPr>
          <a:xfrm>
            <a:off x="387288" y="1730340"/>
            <a:ext cx="6881077" cy="2787339"/>
          </a:xfrm>
        </p:spPr>
        <p:txBody>
          <a:bodyPr>
            <a:normAutofit lnSpcReduction="10000"/>
          </a:bodyPr>
          <a:lstStyle/>
          <a:p>
            <a:pPr marL="457200" indent="-457200" algn="l">
              <a:buBlip>
                <a:blip r:embed="rId4"/>
              </a:buBlip>
            </a:pPr>
            <a:r>
              <a:rPr lang="en-CA" sz="2800" b="1" dirty="0">
                <a:solidFill>
                  <a:srgbClr val="2A8BAA"/>
                </a:solidFill>
                <a:latin typeface="Segoe UI Light" panose="020B0502040204020203" pitchFamily="34" charset="0"/>
              </a:rPr>
              <a:t>Water is vital to our lives.</a:t>
            </a:r>
          </a:p>
          <a:p>
            <a:pPr marL="457200" indent="-457200" algn="l">
              <a:buBlip>
                <a:blip r:embed="rId4"/>
              </a:buBlip>
            </a:pPr>
            <a:r>
              <a:rPr lang="en-CA" sz="2800" b="1" dirty="0">
                <a:solidFill>
                  <a:srgbClr val="2A8BAA"/>
                </a:solidFill>
                <a:latin typeface="Segoe UI Light" panose="020B0502040204020203" pitchFamily="34" charset="0"/>
              </a:rPr>
              <a:t>Access to safe drinking water and sanitation are fundamental human rights. </a:t>
            </a:r>
          </a:p>
          <a:p>
            <a:pPr marL="457200" indent="-457200" algn="l">
              <a:buBlip>
                <a:blip r:embed="rId4"/>
              </a:buBlip>
            </a:pPr>
            <a:r>
              <a:rPr lang="en-CA" sz="2800" b="1" dirty="0">
                <a:solidFill>
                  <a:srgbClr val="2A8BAA"/>
                </a:solidFill>
                <a:latin typeface="Segoe UI Light" panose="020B0502040204020203" pitchFamily="34" charset="0"/>
              </a:rPr>
              <a:t>These services are the foundation of safe and healthy communities. </a:t>
            </a: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2302294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en-US" sz="4800" b="1" dirty="0">
                <a:latin typeface="Segoe UI Light" panose="020B0502040204020203" pitchFamily="34" charset="0"/>
                <a:cs typeface="55 Helvetica Roman"/>
              </a:rPr>
              <a:t>Why talk about water?</a:t>
            </a:r>
          </a:p>
        </p:txBody>
      </p:sp>
      <p:sp>
        <p:nvSpPr>
          <p:cNvPr id="6" name="Subtitle 2"/>
          <p:cNvSpPr>
            <a:spLocks noGrp="1"/>
          </p:cNvSpPr>
          <p:nvPr>
            <p:ph type="subTitle" idx="1"/>
          </p:nvPr>
        </p:nvSpPr>
        <p:spPr>
          <a:xfrm>
            <a:off x="387288" y="1549271"/>
            <a:ext cx="6881077" cy="4809945"/>
          </a:xfrm>
        </p:spPr>
        <p:txBody>
          <a:bodyPr>
            <a:normAutofit/>
          </a:bodyPr>
          <a:lstStyle/>
          <a:p>
            <a:pPr algn="l"/>
            <a:r>
              <a:rPr lang="en-CA" sz="3400" b="1" dirty="0">
                <a:solidFill>
                  <a:srgbClr val="2A8BAA"/>
                </a:solidFill>
                <a:latin typeface="Segoe UI Light" panose="020B0502040204020203" pitchFamily="34" charset="0"/>
              </a:rPr>
              <a:t>Public water and wastewater services are at risk because of: </a:t>
            </a:r>
          </a:p>
          <a:p>
            <a:pPr algn="l"/>
            <a:endParaRPr lang="en-CA" sz="1500" b="1" dirty="0">
              <a:solidFill>
                <a:srgbClr val="2A8BAA"/>
              </a:solidFill>
              <a:latin typeface="Segoe UI Light" panose="020B0502040204020203" pitchFamily="34" charset="0"/>
            </a:endParaRPr>
          </a:p>
          <a:p>
            <a:pPr marL="457200" indent="-457200" algn="l">
              <a:buBlip>
                <a:blip r:embed="rId4"/>
              </a:buBlip>
            </a:pPr>
            <a:r>
              <a:rPr lang="en-US" sz="2800" b="1" dirty="0">
                <a:solidFill>
                  <a:srgbClr val="2A8BAA"/>
                </a:solidFill>
                <a:latin typeface="Segoe UI Light" panose="020B0502040204020203" pitchFamily="34" charset="0"/>
              </a:rPr>
              <a:t>Underfunding</a:t>
            </a:r>
          </a:p>
          <a:p>
            <a:pPr marL="457200" indent="-457200" algn="l">
              <a:buBlip>
                <a:blip r:embed="rId4"/>
              </a:buBlip>
            </a:pPr>
            <a:r>
              <a:rPr lang="en-US" sz="2800" b="1" dirty="0">
                <a:solidFill>
                  <a:srgbClr val="2A8BAA"/>
                </a:solidFill>
                <a:latin typeface="Segoe UI Light" panose="020B0502040204020203" pitchFamily="34" charset="0"/>
              </a:rPr>
              <a:t>Privatization</a:t>
            </a:r>
          </a:p>
          <a:p>
            <a:pPr marL="457200" indent="-457200" algn="l">
              <a:buBlip>
                <a:blip r:embed="rId4"/>
              </a:buBlip>
            </a:pPr>
            <a:r>
              <a:rPr lang="en-US" sz="2800" b="1" dirty="0">
                <a:solidFill>
                  <a:srgbClr val="2A8BAA"/>
                </a:solidFill>
                <a:latin typeface="Segoe UI Light" panose="020B0502040204020203" pitchFamily="34" charset="0"/>
              </a:rPr>
              <a:t>International trade deals</a:t>
            </a: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2503552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en-US" sz="4800" b="1" dirty="0">
                <a:latin typeface="Segoe UI Light" panose="020B0502040204020203" pitchFamily="34" charset="0"/>
                <a:cs typeface="55 Helvetica Roman"/>
              </a:rPr>
              <a:t>Why talk about water?</a:t>
            </a:r>
            <a:endParaRPr lang="en-US" sz="4800" b="1" dirty="0">
              <a:cs typeface="55 Helvetica Roman"/>
            </a:endParaRPr>
          </a:p>
        </p:txBody>
      </p:sp>
      <p:sp>
        <p:nvSpPr>
          <p:cNvPr id="6" name="Subtitle 2"/>
          <p:cNvSpPr>
            <a:spLocks noGrp="1"/>
          </p:cNvSpPr>
          <p:nvPr>
            <p:ph type="subTitle" idx="1"/>
          </p:nvPr>
        </p:nvSpPr>
        <p:spPr>
          <a:xfrm>
            <a:off x="387288" y="1549271"/>
            <a:ext cx="6881077" cy="4809945"/>
          </a:xfrm>
        </p:spPr>
        <p:txBody>
          <a:bodyPr>
            <a:normAutofit/>
          </a:bodyPr>
          <a:lstStyle/>
          <a:p>
            <a:pPr algn="l"/>
            <a:r>
              <a:rPr lang="en-US" sz="2800" b="1" dirty="0">
                <a:solidFill>
                  <a:srgbClr val="2A8BAA"/>
                </a:solidFill>
                <a:latin typeface="Segoe UI Light" panose="020B0502040204020203" pitchFamily="34" charset="0"/>
              </a:rPr>
              <a:t>CUPE members deliver public water. </a:t>
            </a:r>
          </a:p>
          <a:p>
            <a:pPr algn="l"/>
            <a:r>
              <a:rPr lang="en-US" sz="2800" b="1" dirty="0">
                <a:solidFill>
                  <a:srgbClr val="2A8BAA"/>
                </a:solidFill>
                <a:latin typeface="Segoe UI Light" panose="020B0502040204020203" pitchFamily="34" charset="0"/>
              </a:rPr>
              <a:t>Water is a public good.</a:t>
            </a:r>
          </a:p>
          <a:p>
            <a:pPr algn="l"/>
            <a:endParaRPr lang="en-US" sz="1600" b="1" dirty="0">
              <a:solidFill>
                <a:srgbClr val="2A8BAA"/>
              </a:solidFill>
              <a:latin typeface="Segoe UI Light" panose="020B0502040204020203" pitchFamily="34" charset="0"/>
            </a:endParaRPr>
          </a:p>
          <a:p>
            <a:pPr algn="l"/>
            <a:r>
              <a:rPr lang="en-CA" sz="2800" b="1" dirty="0">
                <a:solidFill>
                  <a:srgbClr val="2A8BAA"/>
                </a:solidFill>
                <a:latin typeface="Segoe UI Light" panose="020B0502040204020203" pitchFamily="34" charset="0"/>
              </a:rPr>
              <a:t>The United Nations has declared that water and sanitation are human rights.</a:t>
            </a:r>
          </a:p>
          <a:p>
            <a:pPr algn="l"/>
            <a:endParaRPr lang="en-CA" sz="1600" b="1" dirty="0">
              <a:solidFill>
                <a:srgbClr val="2A8BAA"/>
              </a:solidFill>
              <a:latin typeface="Segoe UI Light" panose="020B0502040204020203" pitchFamily="34" charset="0"/>
            </a:endParaRPr>
          </a:p>
          <a:p>
            <a:pPr algn="l"/>
            <a:r>
              <a:rPr lang="en-CA" sz="2800" b="1" dirty="0">
                <a:solidFill>
                  <a:srgbClr val="2A8BAA"/>
                </a:solidFill>
                <a:latin typeface="Segoe UI Light" panose="020B0502040204020203" pitchFamily="34" charset="0"/>
              </a:rPr>
              <a:t>We need to pressure Canada to make sure this right is upheld.</a:t>
            </a:r>
            <a:endParaRPr lang="en-US" sz="2800" b="1" dirty="0">
              <a:solidFill>
                <a:srgbClr val="2A8BAA"/>
              </a:solidFill>
              <a:latin typeface="Segoe UI Light" panose="020B0502040204020203" pitchFamily="34" charset="0"/>
            </a:endParaRP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923028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27"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fontScale="90000"/>
          </a:bodyPr>
          <a:lstStyle/>
          <a:p>
            <a:pPr algn="l"/>
            <a:r>
              <a:rPr lang="en-US" sz="4800" b="1" dirty="0">
                <a:latin typeface="Segoe UI Light" panose="020B0502040204020203" pitchFamily="34" charset="0"/>
                <a:cs typeface="55 Helvetica Roman"/>
              </a:rPr>
              <a:t>Indigenous Communities</a:t>
            </a:r>
          </a:p>
        </p:txBody>
      </p:sp>
      <p:sp>
        <p:nvSpPr>
          <p:cNvPr id="6" name="Subtitle 2"/>
          <p:cNvSpPr>
            <a:spLocks noGrp="1"/>
          </p:cNvSpPr>
          <p:nvPr>
            <p:ph type="subTitle" idx="1"/>
          </p:nvPr>
        </p:nvSpPr>
        <p:spPr>
          <a:xfrm>
            <a:off x="387288" y="1549271"/>
            <a:ext cx="6881077" cy="4809945"/>
          </a:xfrm>
        </p:spPr>
        <p:txBody>
          <a:bodyPr>
            <a:normAutofit/>
          </a:bodyPr>
          <a:lstStyle/>
          <a:p>
            <a:pPr algn="l"/>
            <a:r>
              <a:rPr lang="en-US" b="1" dirty="0">
                <a:solidFill>
                  <a:srgbClr val="2A8BAA"/>
                </a:solidFill>
                <a:latin typeface="Segoe UI Light" panose="020B0502040204020203" pitchFamily="34" charset="0"/>
              </a:rPr>
              <a:t>Many Indigenous communities are deprived of the human right to water.</a:t>
            </a:r>
          </a:p>
          <a:p>
            <a:endParaRPr lang="en-US" sz="1600" b="1" dirty="0">
              <a:solidFill>
                <a:srgbClr val="2A8BAA"/>
              </a:solidFill>
              <a:latin typeface="Segoe UI Light" panose="020B0502040204020203" pitchFamily="34" charset="0"/>
            </a:endParaRPr>
          </a:p>
          <a:p>
            <a:pPr lvl="0" algn="l"/>
            <a:r>
              <a:rPr lang="en-CA" b="1" dirty="0">
                <a:solidFill>
                  <a:srgbClr val="2A8BAA"/>
                </a:solidFill>
                <a:latin typeface="Segoe UI Light" panose="020B0502040204020203" pitchFamily="34" charset="0"/>
              </a:rPr>
              <a:t>Communities lack:</a:t>
            </a:r>
          </a:p>
          <a:p>
            <a:pPr algn="l"/>
            <a:endParaRPr lang="en-US" sz="500" b="1" dirty="0">
              <a:solidFill>
                <a:srgbClr val="2A8BAA"/>
              </a:solidFill>
              <a:latin typeface="Segoe UI Light" panose="020B0502040204020203" pitchFamily="34" charset="0"/>
            </a:endParaRPr>
          </a:p>
          <a:p>
            <a:pPr marL="457200" indent="-457200" algn="l">
              <a:buBlip>
                <a:blip r:embed="rId4"/>
              </a:buBlip>
            </a:pPr>
            <a:r>
              <a:rPr lang="en-US" sz="2800" b="1" dirty="0">
                <a:solidFill>
                  <a:srgbClr val="2A8BAA"/>
                </a:solidFill>
                <a:latin typeface="Segoe UI Light" panose="020B0502040204020203" pitchFamily="34" charset="0"/>
              </a:rPr>
              <a:t>Adequate sanitation</a:t>
            </a:r>
          </a:p>
          <a:p>
            <a:pPr marL="457200" indent="-457200" algn="l">
              <a:buBlip>
                <a:blip r:embed="rId4"/>
              </a:buBlip>
            </a:pPr>
            <a:r>
              <a:rPr lang="en-US" sz="2800" b="1" dirty="0">
                <a:solidFill>
                  <a:srgbClr val="2A8BAA"/>
                </a:solidFill>
                <a:latin typeface="Segoe UI Light" panose="020B0502040204020203" pitchFamily="34" charset="0"/>
              </a:rPr>
              <a:t>Sewage treatment</a:t>
            </a:r>
          </a:p>
          <a:p>
            <a:pPr marL="457200" indent="-457200" algn="l">
              <a:buBlip>
                <a:blip r:embed="rId4"/>
              </a:buBlip>
            </a:pPr>
            <a:r>
              <a:rPr lang="en-US" sz="2800" b="1" dirty="0">
                <a:solidFill>
                  <a:srgbClr val="2A8BAA"/>
                </a:solidFill>
                <a:latin typeface="Segoe UI Light" panose="020B0502040204020203" pitchFamily="34" charset="0"/>
              </a:rPr>
              <a:t>Drinking water services</a:t>
            </a: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424646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en-US" b="1" dirty="0">
                <a:latin typeface="Segoe UI Light" panose="020B0502040204020203" pitchFamily="34" charset="0"/>
                <a:cs typeface="55 Helvetica Roman"/>
              </a:rPr>
              <a:t>Indigenous Communities</a:t>
            </a:r>
            <a:endParaRPr lang="en-US" b="1" dirty="0">
              <a:cs typeface="55 Helvetica Roman"/>
            </a:endParaRPr>
          </a:p>
        </p:txBody>
      </p:sp>
      <p:sp>
        <p:nvSpPr>
          <p:cNvPr id="6" name="Subtitle 2"/>
          <p:cNvSpPr>
            <a:spLocks noGrp="1"/>
          </p:cNvSpPr>
          <p:nvPr>
            <p:ph type="subTitle" idx="1"/>
          </p:nvPr>
        </p:nvSpPr>
        <p:spPr>
          <a:xfrm>
            <a:off x="387288" y="1549271"/>
            <a:ext cx="6881077" cy="4809945"/>
          </a:xfrm>
        </p:spPr>
        <p:txBody>
          <a:bodyPr>
            <a:normAutofit/>
          </a:bodyPr>
          <a:lstStyle/>
          <a:p>
            <a:pPr algn="l"/>
            <a:r>
              <a:rPr lang="en-CA" b="1" dirty="0">
                <a:solidFill>
                  <a:srgbClr val="2A8BAA"/>
                </a:solidFill>
                <a:latin typeface="Segoe UI Light" panose="020B0502040204020203" pitchFamily="34" charset="0"/>
              </a:rPr>
              <a:t>There are often more that 150 active boil water advisories in First Nation communities across Canada.</a:t>
            </a:r>
          </a:p>
          <a:p>
            <a:pPr algn="l"/>
            <a:endParaRPr lang="en-CA" b="1" dirty="0">
              <a:solidFill>
                <a:srgbClr val="2A8BAA"/>
              </a:solidFill>
              <a:latin typeface="Segoe UI Light" panose="020B0502040204020203" pitchFamily="34" charset="0"/>
              <a:ea typeface="Calibri" panose="020F0502020204030204" pitchFamily="34" charset="0"/>
              <a:cs typeface="Times New Roman" panose="02020603050405020304" pitchFamily="18" charset="0"/>
            </a:endParaRPr>
          </a:p>
          <a:p>
            <a:pPr algn="l"/>
            <a:r>
              <a:rPr lang="en-CA" b="1" dirty="0">
                <a:solidFill>
                  <a:srgbClr val="2A8BAA"/>
                </a:solidFill>
                <a:latin typeface="Segoe UI Light" panose="020B0502040204020203" pitchFamily="34" charset="0"/>
                <a:ea typeface="Calibri" panose="020F0502020204030204" pitchFamily="34" charset="0"/>
                <a:cs typeface="Times New Roman" panose="02020603050405020304" pitchFamily="18" charset="0"/>
              </a:rPr>
              <a:t>That’s nearly one in five First Nation communities, affecting thousands of families. </a:t>
            </a:r>
            <a:endParaRPr lang="en-CA" b="1" dirty="0">
              <a:solidFill>
                <a:srgbClr val="2A8BAA"/>
              </a:solidFill>
              <a:latin typeface="Segoe UI Light" panose="020B0502040204020203" pitchFamily="34" charset="0"/>
            </a:endParaRPr>
          </a:p>
          <a:p>
            <a:pPr algn="l"/>
            <a:endParaRPr lang="en-US" b="1" dirty="0">
              <a:solidFill>
                <a:srgbClr val="2A8BAA"/>
              </a:solidFill>
              <a:latin typeface="Segoe UI Light" panose="020B0502040204020203" pitchFamily="34" charset="0"/>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744289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_slideTemplate_pl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22" y="0"/>
            <a:ext cx="9563822" cy="6858000"/>
          </a:xfrm>
          <a:prstGeom prst="rect">
            <a:avLst/>
          </a:prstGeom>
        </p:spPr>
      </p:pic>
      <p:sp>
        <p:nvSpPr>
          <p:cNvPr id="2" name="Title 1"/>
          <p:cNvSpPr>
            <a:spLocks noGrp="1"/>
          </p:cNvSpPr>
          <p:nvPr>
            <p:ph type="ctrTitle"/>
          </p:nvPr>
        </p:nvSpPr>
        <p:spPr>
          <a:xfrm>
            <a:off x="351257" y="220868"/>
            <a:ext cx="7331074" cy="1202308"/>
          </a:xfrm>
        </p:spPr>
        <p:txBody>
          <a:bodyPr>
            <a:normAutofit/>
          </a:bodyPr>
          <a:lstStyle/>
          <a:p>
            <a:pPr algn="l"/>
            <a:r>
              <a:rPr lang="en-US" b="1" dirty="0">
                <a:latin typeface="Segoe UI Light" panose="020B0502040204020203" pitchFamily="34" charset="0"/>
                <a:cs typeface="55 Helvetica Roman"/>
              </a:rPr>
              <a:t>Indigenous Communities</a:t>
            </a:r>
            <a:endParaRPr lang="en-US" b="1" dirty="0">
              <a:cs typeface="55 Helvetica Roman"/>
            </a:endParaRPr>
          </a:p>
        </p:txBody>
      </p:sp>
      <p:sp>
        <p:nvSpPr>
          <p:cNvPr id="6" name="Subtitle 2"/>
          <p:cNvSpPr>
            <a:spLocks noGrp="1"/>
          </p:cNvSpPr>
          <p:nvPr>
            <p:ph type="subTitle" idx="1"/>
          </p:nvPr>
        </p:nvSpPr>
        <p:spPr>
          <a:xfrm>
            <a:off x="387288" y="1549271"/>
            <a:ext cx="6881077" cy="4809945"/>
          </a:xfrm>
        </p:spPr>
        <p:txBody>
          <a:bodyPr>
            <a:normAutofit/>
          </a:bodyPr>
          <a:lstStyle/>
          <a:p>
            <a:pPr algn="l"/>
            <a:r>
              <a:rPr lang="en-CA" b="1" dirty="0">
                <a:solidFill>
                  <a:srgbClr val="2A8BAA"/>
                </a:solidFill>
                <a:latin typeface="Segoe UI Light" panose="020B0502040204020203" pitchFamily="34" charset="0"/>
              </a:rPr>
              <a:t>Many communities face health and economic problems because of industrial exploitation. </a:t>
            </a:r>
          </a:p>
          <a:p>
            <a:pPr algn="l"/>
            <a:endParaRPr lang="en-CA" b="1" dirty="0">
              <a:solidFill>
                <a:srgbClr val="2A8BAA"/>
              </a:solidFill>
              <a:latin typeface="Segoe UI Light" panose="020B0502040204020203" pitchFamily="34" charset="0"/>
            </a:endParaRPr>
          </a:p>
          <a:p>
            <a:pPr algn="l"/>
            <a:r>
              <a:rPr lang="en-CA" b="1" dirty="0">
                <a:solidFill>
                  <a:srgbClr val="2A8BAA"/>
                </a:solidFill>
                <a:latin typeface="Segoe UI Light" panose="020B0502040204020203" pitchFamily="34" charset="0"/>
              </a:rPr>
              <a:t>Companies extract natural resources and leave an environmental mess.</a:t>
            </a:r>
            <a:endParaRPr lang="en-US" b="1" dirty="0">
              <a:solidFill>
                <a:srgbClr val="2A8BAA"/>
              </a:solidFill>
              <a:latin typeface="Segoe UI Light" panose="020B0502040204020203" pitchFamily="34" charset="0"/>
            </a:endParaRPr>
          </a:p>
          <a:p>
            <a:pPr algn="l"/>
            <a:endParaRPr lang="en-US" sz="2800" dirty="0">
              <a:solidFill>
                <a:srgbClr val="2A8BAA"/>
              </a:solidFill>
            </a:endParaRPr>
          </a:p>
          <a:p>
            <a:pPr algn="l"/>
            <a:endParaRPr lang="en-US" dirty="0">
              <a:solidFill>
                <a:srgbClr val="2A8BAA"/>
              </a:solidFill>
            </a:endParaRPr>
          </a:p>
          <a:p>
            <a:pPr algn="l"/>
            <a:endParaRPr lang="en-US" dirty="0">
              <a:solidFill>
                <a:srgbClr val="2A8BAA"/>
              </a:solidFill>
            </a:endParaRPr>
          </a:p>
        </p:txBody>
      </p:sp>
    </p:spTree>
    <p:extLst>
      <p:ext uri="{BB962C8B-B14F-4D97-AF65-F5344CB8AC3E}">
        <p14:creationId xmlns:p14="http://schemas.microsoft.com/office/powerpoint/2010/main" val="1961438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2204</Words>
  <Application>Microsoft Macintosh PowerPoint</Application>
  <PresentationFormat>On-screen Show (4:3)</PresentationFormat>
  <Paragraphs>369</Paragraphs>
  <Slides>36</Slides>
  <Notes>35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WATER ACTION WORKSHOP</vt:lpstr>
      <vt:lpstr>PowerPoint Presentation</vt:lpstr>
      <vt:lpstr>Why did you come?</vt:lpstr>
      <vt:lpstr>Why talk about water?</vt:lpstr>
      <vt:lpstr>Why talk about water?</vt:lpstr>
      <vt:lpstr>Why talk about water?</vt:lpstr>
      <vt:lpstr>Indigenous Communities</vt:lpstr>
      <vt:lpstr>Indigenous Communities</vt:lpstr>
      <vt:lpstr>Indigenous Communities</vt:lpstr>
      <vt:lpstr>PowerPoint Presentation</vt:lpstr>
      <vt:lpstr>PowerPoint Presentation</vt:lpstr>
      <vt:lpstr>PowerPoint Presentation</vt:lpstr>
      <vt:lpstr>PowerPoint Presentation</vt:lpstr>
      <vt:lpstr>Public Investment</vt:lpstr>
      <vt:lpstr>Privatization means: </vt:lpstr>
      <vt:lpstr>Corporate Interests</vt:lpstr>
      <vt:lpstr>Corporate Interests</vt:lpstr>
      <vt:lpstr>Corporate Interests</vt:lpstr>
      <vt:lpstr>Corporate Interests</vt:lpstr>
      <vt:lpstr>No water for profit</vt:lpstr>
      <vt:lpstr>Keep water public!</vt:lpstr>
      <vt:lpstr>Keep water public!</vt:lpstr>
      <vt:lpstr>What can be done?</vt:lpstr>
      <vt:lpstr>Action idea #1</vt:lpstr>
      <vt:lpstr>What is re-municipalization</vt:lpstr>
      <vt:lpstr>Action idea #2</vt:lpstr>
      <vt:lpstr>Blue Communities are ones  that commit to:</vt:lpstr>
      <vt:lpstr>Action idea #2 (cont’d)</vt:lpstr>
      <vt:lpstr>Action idea #3</vt:lpstr>
      <vt:lpstr>Next steps…</vt:lpstr>
      <vt:lpstr>Next steps…</vt:lpstr>
      <vt:lpstr>Next steps…</vt:lpstr>
      <vt:lpstr>Here is a summary of possible next steps:</vt:lpstr>
      <vt:lpstr>Now what do we want to do?</vt:lpstr>
      <vt:lpstr>Debrief:</vt:lpstr>
      <vt:lpstr>Wrap up</vt:lpstr>
    </vt:vector>
  </TitlesOfParts>
  <Company>CUPE / SCFP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Bag Workshop water - UDD</dc:title>
  <dc:creator>Julie Turmel</dc:creator>
  <cp:lastModifiedBy>Colleen Reynolds</cp:lastModifiedBy>
  <cp:revision>23</cp:revision>
  <dcterms:created xsi:type="dcterms:W3CDTF">2016-02-23T15:28:32Z</dcterms:created>
  <dcterms:modified xsi:type="dcterms:W3CDTF">2016-03-14T15:48:04Z</dcterms:modified>
</cp:coreProperties>
</file>