
<file path=[Content_Types].xml><?xml version="1.0" encoding="utf-8"?>
<Types xmlns="http://schemas.openxmlformats.org/package/2006/content-types">
  <Override PartName="/ppt/drawings/drawing1.xml" ContentType="application/vnd.openxmlformats-officedocument.drawingml.chartshapes+xml"/>
  <Override PartName="/ppt/notesSlides/notesSlide4.xml" ContentType="application/vnd.openxmlformats-officedocument.presentationml.notesSlide+xml"/>
  <Override PartName="/ppt/slides/slide9.xml" ContentType="application/vnd.openxmlformats-officedocument.presentationml.slide+xml"/>
  <Override PartName="/ppt/charts/chart4.xml" ContentType="application/vnd.openxmlformats-officedocument.drawingml.chart+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charts/chart5.xml" ContentType="application/vnd.openxmlformats-officedocument.drawingml.chart+xml"/>
  <Override PartName="/ppt/notesSlides/notesSlide1.xml" ContentType="application/vnd.openxmlformats-officedocument.presentationml.notesSlide+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Default Extension="bin" ContentType="application/vnd.openxmlformats-officedocument.presentationml.printerSettings"/>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handoutMasterIdLst>
    <p:handoutMasterId r:id="rId16"/>
  </p:handoutMasterIdLst>
  <p:sldIdLst>
    <p:sldId id="257" r:id="rId2"/>
    <p:sldId id="259" r:id="rId3"/>
    <p:sldId id="258" r:id="rId4"/>
    <p:sldId id="261" r:id="rId5"/>
    <p:sldId id="268" r:id="rId6"/>
    <p:sldId id="266" r:id="rId7"/>
    <p:sldId id="269" r:id="rId8"/>
    <p:sldId id="270" r:id="rId9"/>
    <p:sldId id="260" r:id="rId10"/>
    <p:sldId id="267" r:id="rId11"/>
    <p:sldId id="263" r:id="rId12"/>
    <p:sldId id="264" r:id="rId13"/>
    <p:sldId id="265"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4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40" d="100"/>
          <a:sy n="140" d="100"/>
        </p:scale>
        <p:origin x="-480" y="-10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2" d="100"/>
          <a:sy n="112" d="100"/>
        </p:scale>
        <p:origin x="-2944" y="-120"/>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sp:Users:tobysanger:Dropbox:Presentations%202012:OSBCC%20Feb%202012%20backgroun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p:Users:tobysanger:Dropbox:Presentations%202012:OSBCC%20Feb%202012%20background.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Documents%20and%20Settings\tsanger\My%20Documents\My%20Dropbox\Presentations%202011\Eastern%20Muni%20Sept%202011\Eastern%20Muni%20Sept%2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tsanger\My%20Documents\My%20Dropbox\PS%20Wage%20Comparisons\Final%20data%20Tables%202\Final%20Tables%20Summary%20Resul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tsanger\My%20Documents\My%20Dropbox\PS%20Wage%20Comparisons\Final%20data%20Tables%202\Final%20Tables%20Summary%20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sp:Users:tobysanger:Dropbox:Presentations%202012:OSBCC%20Feb%202012%20backgroun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sp:Users:tobysanger:Dropbox:Presentations%202012:OSBCC%20Feb%202012%20backgroun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sp:Users:tobysanger:Dropbox:Ontario%20Drummond%20Commission:Drummond%20presentation%20files.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Ontario Economic Growth and Government Spending</a:t>
            </a:r>
          </a:p>
          <a:p>
            <a:pPr>
              <a:defRPr/>
            </a:pPr>
            <a:r>
              <a:rPr lang="en-US" b="0" dirty="0"/>
              <a:t>in "real dollars"</a:t>
            </a:r>
            <a:r>
              <a:rPr lang="en-US" b="0" baseline="0" dirty="0"/>
              <a:t> -- adjusted for inflation</a:t>
            </a:r>
            <a:endParaRPr lang="en-US" b="0" dirty="0"/>
          </a:p>
        </c:rich>
      </c:tx>
      <c:layout/>
    </c:title>
    <c:plotArea>
      <c:layout/>
      <c:barChart>
        <c:barDir val="col"/>
        <c:grouping val="clustered"/>
        <c:ser>
          <c:idx val="1"/>
          <c:order val="1"/>
          <c:tx>
            <c:strRef>
              <c:f>'5197.CSV'!$C$57</c:f>
              <c:strCache>
                <c:ptCount val="1"/>
                <c:pt idx="0">
                  <c:v>Gov't Spending growth (real$)</c:v>
                </c:pt>
              </c:strCache>
            </c:strRef>
          </c:tx>
          <c:spPr>
            <a:solidFill>
              <a:srgbClr val="C40000"/>
            </a:solidFill>
          </c:spPr>
          <c:cat>
            <c:numRef>
              <c:f>'5197.CSV'!$G$49:$P$49</c:f>
              <c:numCache>
                <c:formatCode>General</c:formatCode>
                <c:ptCount val="10"/>
                <c:pt idx="0">
                  <c:v>2004.0</c:v>
                </c:pt>
                <c:pt idx="1">
                  <c:v>2005.0</c:v>
                </c:pt>
                <c:pt idx="2">
                  <c:v>2006.0</c:v>
                </c:pt>
                <c:pt idx="3">
                  <c:v>2007.0</c:v>
                </c:pt>
                <c:pt idx="4">
                  <c:v>2008.0</c:v>
                </c:pt>
                <c:pt idx="5">
                  <c:v>2009.0</c:v>
                </c:pt>
                <c:pt idx="6">
                  <c:v>2010.0</c:v>
                </c:pt>
                <c:pt idx="7">
                  <c:v>2011.0</c:v>
                </c:pt>
                <c:pt idx="8">
                  <c:v>2012.0</c:v>
                </c:pt>
                <c:pt idx="9">
                  <c:v>2013.0</c:v>
                </c:pt>
              </c:numCache>
            </c:numRef>
          </c:cat>
          <c:val>
            <c:numRef>
              <c:f>'5197.CSV'!$G$57:$N$57</c:f>
              <c:numCache>
                <c:formatCode>0.0%</c:formatCode>
                <c:ptCount val="8"/>
                <c:pt idx="0">
                  <c:v>0.0365579302587176</c:v>
                </c:pt>
                <c:pt idx="1">
                  <c:v>0.0168204015192621</c:v>
                </c:pt>
                <c:pt idx="2">
                  <c:v>0.0455224604637625</c:v>
                </c:pt>
                <c:pt idx="3">
                  <c:v>0.0283495109593363</c:v>
                </c:pt>
                <c:pt idx="4">
                  <c:v>0.0401292220507683</c:v>
                </c:pt>
                <c:pt idx="5">
                  <c:v>0.0532950444197668</c:v>
                </c:pt>
                <c:pt idx="6">
                  <c:v>0.0548320937013515</c:v>
                </c:pt>
                <c:pt idx="7">
                  <c:v>0.018</c:v>
                </c:pt>
              </c:numCache>
            </c:numRef>
          </c:val>
        </c:ser>
        <c:ser>
          <c:idx val="3"/>
          <c:order val="3"/>
          <c:tx>
            <c:strRef>
              <c:f>'5197.CSV'!$C$59</c:f>
              <c:strCache>
                <c:ptCount val="1"/>
                <c:pt idx="0">
                  <c:v>Real provincial program spending growth</c:v>
                </c:pt>
              </c:strCache>
            </c:strRef>
          </c:tx>
          <c:spPr>
            <a:solidFill>
              <a:srgbClr val="FF6666"/>
            </a:solidFill>
            <a:ln>
              <a:solidFill>
                <a:srgbClr val="CB0202"/>
              </a:solidFill>
            </a:ln>
          </c:spPr>
          <c:val>
            <c:numRef>
              <c:f>'5197.CSV'!$G$59:$P$59</c:f>
              <c:numCache>
                <c:formatCode>General</c:formatCode>
                <c:ptCount val="10"/>
                <c:pt idx="8" formatCode="0.0%">
                  <c:v>-0.012</c:v>
                </c:pt>
                <c:pt idx="9" formatCode="0.0%">
                  <c:v>-0.002</c:v>
                </c:pt>
              </c:numCache>
            </c:numRef>
          </c:val>
        </c:ser>
        <c:gapWidth val="50"/>
        <c:overlap val="100"/>
        <c:axId val="569516312"/>
        <c:axId val="511809384"/>
      </c:barChart>
      <c:lineChart>
        <c:grouping val="standard"/>
        <c:ser>
          <c:idx val="0"/>
          <c:order val="0"/>
          <c:tx>
            <c:strRef>
              <c:f>'5197.CSV'!$C$56</c:f>
              <c:strCache>
                <c:ptCount val="1"/>
                <c:pt idx="0">
                  <c:v>Real GDP growth</c:v>
                </c:pt>
              </c:strCache>
            </c:strRef>
          </c:tx>
          <c:spPr>
            <a:ln w="63500">
              <a:solidFill>
                <a:srgbClr val="000090"/>
              </a:solidFill>
            </a:ln>
          </c:spPr>
          <c:marker>
            <c:symbol val="none"/>
          </c:marker>
          <c:cat>
            <c:numRef>
              <c:f>'5197.CSV'!$G$49:$P$49</c:f>
              <c:numCache>
                <c:formatCode>General</c:formatCode>
                <c:ptCount val="10"/>
                <c:pt idx="0">
                  <c:v>2004.0</c:v>
                </c:pt>
                <c:pt idx="1">
                  <c:v>2005.0</c:v>
                </c:pt>
                <c:pt idx="2">
                  <c:v>2006.0</c:v>
                </c:pt>
                <c:pt idx="3">
                  <c:v>2007.0</c:v>
                </c:pt>
                <c:pt idx="4">
                  <c:v>2008.0</c:v>
                </c:pt>
                <c:pt idx="5">
                  <c:v>2009.0</c:v>
                </c:pt>
                <c:pt idx="6">
                  <c:v>2010.0</c:v>
                </c:pt>
                <c:pt idx="7">
                  <c:v>2011.0</c:v>
                </c:pt>
                <c:pt idx="8">
                  <c:v>2012.0</c:v>
                </c:pt>
                <c:pt idx="9">
                  <c:v>2013.0</c:v>
                </c:pt>
              </c:numCache>
            </c:numRef>
          </c:cat>
          <c:val>
            <c:numRef>
              <c:f>'5197.CSV'!$G$56:$N$56</c:f>
              <c:numCache>
                <c:formatCode>0.0%</c:formatCode>
                <c:ptCount val="8"/>
                <c:pt idx="0">
                  <c:v>0.025682318862124</c:v>
                </c:pt>
                <c:pt idx="1">
                  <c:v>0.027635975683401</c:v>
                </c:pt>
                <c:pt idx="2">
                  <c:v>0.0244638194429481</c:v>
                </c:pt>
                <c:pt idx="3">
                  <c:v>0.0195698645119102</c:v>
                </c:pt>
                <c:pt idx="4">
                  <c:v>-0.00638557628653891</c:v>
                </c:pt>
                <c:pt idx="5">
                  <c:v>-0.0323557833863065</c:v>
                </c:pt>
                <c:pt idx="6">
                  <c:v>0.0295073973297444</c:v>
                </c:pt>
                <c:pt idx="7">
                  <c:v>0.0155427521994846</c:v>
                </c:pt>
              </c:numCache>
            </c:numRef>
          </c:val>
        </c:ser>
        <c:ser>
          <c:idx val="2"/>
          <c:order val="2"/>
          <c:tx>
            <c:strRef>
              <c:f>'5197.CSV'!$C$58</c:f>
              <c:strCache>
                <c:ptCount val="1"/>
                <c:pt idx="0">
                  <c:v>GDP forecast</c:v>
                </c:pt>
              </c:strCache>
            </c:strRef>
          </c:tx>
          <c:spPr>
            <a:ln w="63500">
              <a:solidFill>
                <a:srgbClr val="0000FF"/>
              </a:solidFill>
              <a:prstDash val="sysDash"/>
            </a:ln>
          </c:spPr>
          <c:marker>
            <c:symbol val="none"/>
          </c:marker>
          <c:val>
            <c:numRef>
              <c:f>'5197.CSV'!$G$58:$P$58</c:f>
              <c:numCache>
                <c:formatCode>General</c:formatCode>
                <c:ptCount val="10"/>
                <c:pt idx="7" formatCode="0.00%">
                  <c:v>0.017</c:v>
                </c:pt>
                <c:pt idx="8" formatCode="0.0%">
                  <c:v>0.018</c:v>
                </c:pt>
                <c:pt idx="9" formatCode="0.0%">
                  <c:v>0.025</c:v>
                </c:pt>
              </c:numCache>
            </c:numRef>
          </c:val>
        </c:ser>
        <c:marker val="1"/>
        <c:axId val="569516312"/>
        <c:axId val="511809384"/>
      </c:lineChart>
      <c:catAx>
        <c:axId val="569516312"/>
        <c:scaling>
          <c:orientation val="minMax"/>
        </c:scaling>
        <c:axPos val="b"/>
        <c:numFmt formatCode="General" sourceLinked="1"/>
        <c:tickLblPos val="low"/>
        <c:txPr>
          <a:bodyPr/>
          <a:lstStyle/>
          <a:p>
            <a:pPr>
              <a:defRPr sz="1200"/>
            </a:pPr>
            <a:endParaRPr lang="en-US"/>
          </a:p>
        </c:txPr>
        <c:crossAx val="511809384"/>
        <c:crosses val="autoZero"/>
        <c:auto val="1"/>
        <c:lblAlgn val="ctr"/>
        <c:lblOffset val="100"/>
      </c:catAx>
      <c:valAx>
        <c:axId val="511809384"/>
        <c:scaling>
          <c:orientation val="minMax"/>
        </c:scaling>
        <c:axPos val="l"/>
        <c:majorGridlines>
          <c:spPr>
            <a:ln>
              <a:prstDash val="sysDot"/>
            </a:ln>
          </c:spPr>
        </c:majorGridlines>
        <c:numFmt formatCode="0%" sourceLinked="0"/>
        <c:tickLblPos val="nextTo"/>
        <c:txPr>
          <a:bodyPr/>
          <a:lstStyle/>
          <a:p>
            <a:pPr>
              <a:defRPr sz="1200"/>
            </a:pPr>
            <a:endParaRPr lang="en-US"/>
          </a:p>
        </c:txPr>
        <c:crossAx val="569516312"/>
        <c:crosses val="autoZero"/>
        <c:crossBetween val="between"/>
      </c:valAx>
    </c:plotArea>
    <c:legend>
      <c:legendPos val="b"/>
      <c:layout/>
      <c:spPr>
        <a:ln>
          <a:solidFill>
            <a:schemeClr val="bg1">
              <a:lumMod val="50000"/>
            </a:schemeClr>
          </a:solidFill>
        </a:ln>
      </c:spPr>
      <c:txPr>
        <a:bodyPr/>
        <a:lstStyle/>
        <a:p>
          <a:pPr>
            <a:defRPr sz="1200"/>
          </a:pPr>
          <a:endParaRPr lang="en-US"/>
        </a:p>
      </c:txPr>
    </c:legend>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Average Wage Settlements and Inflation in Ontario</a:t>
            </a:r>
          </a:p>
          <a:p>
            <a:pPr>
              <a:defRPr/>
            </a:pPr>
            <a:r>
              <a:rPr lang="en-US"/>
              <a:t>settlements with over 200 employees</a:t>
            </a:r>
          </a:p>
        </c:rich>
      </c:tx>
      <c:layout/>
    </c:title>
    <c:plotArea>
      <c:layout>
        <c:manualLayout>
          <c:layoutTarget val="inner"/>
          <c:xMode val="edge"/>
          <c:yMode val="edge"/>
          <c:x val="0.0513337747602936"/>
          <c:y val="0.175051913216096"/>
          <c:w val="0.861500864221241"/>
          <c:h val="0.717976895088881"/>
        </c:manualLayout>
      </c:layout>
      <c:barChart>
        <c:barDir val="col"/>
        <c:grouping val="clustered"/>
        <c:ser>
          <c:idx val="2"/>
          <c:order val="2"/>
          <c:tx>
            <c:strRef>
              <c:f>'5197.CSV'!$C$164</c:f>
              <c:strCache>
                <c:ptCount val="1"/>
                <c:pt idx="0">
                  <c:v>CPI Inflation</c:v>
                </c:pt>
              </c:strCache>
            </c:strRef>
          </c:tx>
          <c:spPr>
            <a:solidFill>
              <a:schemeClr val="bg1">
                <a:lumMod val="65000"/>
              </a:schemeClr>
            </a:solidFill>
            <a:ln>
              <a:solidFill>
                <a:schemeClr val="tx1">
                  <a:lumMod val="50000"/>
                  <a:lumOff val="50000"/>
                </a:schemeClr>
              </a:solidFill>
            </a:ln>
          </c:spPr>
          <c:val>
            <c:numRef>
              <c:f>'5197.CSV'!$G$164:$AB$164</c:f>
              <c:numCache>
                <c:formatCode>0.0%</c:formatCode>
                <c:ptCount val="22"/>
                <c:pt idx="0">
                  <c:v>0.0479360852197073</c:v>
                </c:pt>
                <c:pt idx="1">
                  <c:v>0.0470139771283355</c:v>
                </c:pt>
                <c:pt idx="2">
                  <c:v>0.00970873786407766</c:v>
                </c:pt>
                <c:pt idx="3">
                  <c:v>0.0180288461538463</c:v>
                </c:pt>
                <c:pt idx="4">
                  <c:v>0.0</c:v>
                </c:pt>
                <c:pt idx="5">
                  <c:v>0.024793388429752</c:v>
                </c:pt>
                <c:pt idx="6">
                  <c:v>0.0161290322580645</c:v>
                </c:pt>
                <c:pt idx="7">
                  <c:v>0.0181405895691609</c:v>
                </c:pt>
                <c:pt idx="8">
                  <c:v>0.00890868596881966</c:v>
                </c:pt>
                <c:pt idx="9">
                  <c:v>0.0198675496688743</c:v>
                </c:pt>
                <c:pt idx="10">
                  <c:v>0.029220779220779</c:v>
                </c:pt>
                <c:pt idx="11">
                  <c:v>0.0304942166140905</c:v>
                </c:pt>
                <c:pt idx="12">
                  <c:v>0.0204081632653061</c:v>
                </c:pt>
                <c:pt idx="13">
                  <c:v>0.0270000000000001</c:v>
                </c:pt>
                <c:pt idx="14">
                  <c:v>0.0185004868549172</c:v>
                </c:pt>
                <c:pt idx="15">
                  <c:v>0.0219885277246654</c:v>
                </c:pt>
                <c:pt idx="16">
                  <c:v>0.0177736202057996</c:v>
                </c:pt>
                <c:pt idx="17">
                  <c:v>0.0183823529411764</c:v>
                </c:pt>
                <c:pt idx="18">
                  <c:v>0.022563176895307</c:v>
                </c:pt>
                <c:pt idx="19">
                  <c:v>0.00353045013239184</c:v>
                </c:pt>
                <c:pt idx="20">
                  <c:v>0.0243330401641746</c:v>
                </c:pt>
                <c:pt idx="21">
                  <c:v>0.0308385804235833</c:v>
                </c:pt>
              </c:numCache>
            </c:numRef>
          </c:val>
        </c:ser>
        <c:gapWidth val="100"/>
        <c:overlap val="100"/>
        <c:axId val="609587256"/>
        <c:axId val="609759016"/>
      </c:barChart>
      <c:lineChart>
        <c:grouping val="standard"/>
        <c:ser>
          <c:idx val="0"/>
          <c:order val="0"/>
          <c:tx>
            <c:strRef>
              <c:f>'5197.CSV'!$C$166</c:f>
              <c:strCache>
                <c:ptCount val="1"/>
                <c:pt idx="0">
                  <c:v>Public Sector</c:v>
                </c:pt>
              </c:strCache>
            </c:strRef>
          </c:tx>
          <c:spPr>
            <a:ln w="63500">
              <a:solidFill>
                <a:srgbClr val="008000"/>
              </a:solidFill>
            </a:ln>
          </c:spPr>
          <c:marker>
            <c:symbol val="none"/>
          </c:marker>
          <c:cat>
            <c:numRef>
              <c:f>'5197.CSV'!$G$160:$AB$160</c:f>
              <c:numCache>
                <c:formatCode>General</c:formatCode>
                <c:ptCount val="22"/>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numCache>
            </c:numRef>
          </c:cat>
          <c:val>
            <c:numRef>
              <c:f>'5197.CSV'!$G$166:$AB$166</c:f>
              <c:numCache>
                <c:formatCode>0.00%</c:formatCode>
                <c:ptCount val="22"/>
                <c:pt idx="0">
                  <c:v>0.068</c:v>
                </c:pt>
                <c:pt idx="1">
                  <c:v>0.05</c:v>
                </c:pt>
                <c:pt idx="2">
                  <c:v>0.027</c:v>
                </c:pt>
                <c:pt idx="3">
                  <c:v>0.005</c:v>
                </c:pt>
                <c:pt idx="4">
                  <c:v>0.001</c:v>
                </c:pt>
                <c:pt idx="5">
                  <c:v>0.002</c:v>
                </c:pt>
                <c:pt idx="6">
                  <c:v>0.003</c:v>
                </c:pt>
                <c:pt idx="7">
                  <c:v>0.007</c:v>
                </c:pt>
                <c:pt idx="8">
                  <c:v>0.013</c:v>
                </c:pt>
                <c:pt idx="9">
                  <c:v>0.014</c:v>
                </c:pt>
                <c:pt idx="10">
                  <c:v>0.027</c:v>
                </c:pt>
                <c:pt idx="11">
                  <c:v>0.029</c:v>
                </c:pt>
                <c:pt idx="12">
                  <c:v>0.029</c:v>
                </c:pt>
                <c:pt idx="13">
                  <c:v>0.035</c:v>
                </c:pt>
                <c:pt idx="14">
                  <c:v>0.031</c:v>
                </c:pt>
                <c:pt idx="15">
                  <c:v>0.027</c:v>
                </c:pt>
                <c:pt idx="16">
                  <c:v>0.03</c:v>
                </c:pt>
                <c:pt idx="17">
                  <c:v>0.031</c:v>
                </c:pt>
                <c:pt idx="18">
                  <c:v>0.031</c:v>
                </c:pt>
                <c:pt idx="19">
                  <c:v>0.025</c:v>
                </c:pt>
                <c:pt idx="20">
                  <c:v>0.019</c:v>
                </c:pt>
                <c:pt idx="21">
                  <c:v>0.016</c:v>
                </c:pt>
              </c:numCache>
            </c:numRef>
          </c:val>
        </c:ser>
        <c:ser>
          <c:idx val="1"/>
          <c:order val="1"/>
          <c:tx>
            <c:strRef>
              <c:f>'5197.CSV'!$C$167</c:f>
              <c:strCache>
                <c:ptCount val="1"/>
                <c:pt idx="0">
                  <c:v>Private Sector</c:v>
                </c:pt>
              </c:strCache>
            </c:strRef>
          </c:tx>
          <c:spPr>
            <a:ln w="63500">
              <a:solidFill>
                <a:srgbClr val="000080"/>
              </a:solidFill>
              <a:prstDash val="sysDash"/>
            </a:ln>
          </c:spPr>
          <c:marker>
            <c:symbol val="none"/>
          </c:marker>
          <c:cat>
            <c:numRef>
              <c:f>'5197.CSV'!$G$160:$AB$160</c:f>
              <c:numCache>
                <c:formatCode>General</c:formatCode>
                <c:ptCount val="22"/>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numCache>
            </c:numRef>
          </c:cat>
          <c:val>
            <c:numRef>
              <c:f>'5197.CSV'!$G$167:$AB$167</c:f>
              <c:numCache>
                <c:formatCode>0.00%</c:formatCode>
                <c:ptCount val="22"/>
                <c:pt idx="0">
                  <c:v>0.063</c:v>
                </c:pt>
                <c:pt idx="1">
                  <c:v>0.046</c:v>
                </c:pt>
                <c:pt idx="2">
                  <c:v>0.027</c:v>
                </c:pt>
                <c:pt idx="3">
                  <c:v>0.019</c:v>
                </c:pt>
                <c:pt idx="4">
                  <c:v>0.011</c:v>
                </c:pt>
                <c:pt idx="5">
                  <c:v>0.017</c:v>
                </c:pt>
                <c:pt idx="6">
                  <c:v>0.022</c:v>
                </c:pt>
                <c:pt idx="7">
                  <c:v>0.023</c:v>
                </c:pt>
                <c:pt idx="8">
                  <c:v>0.021</c:v>
                </c:pt>
                <c:pt idx="9">
                  <c:v>0.031</c:v>
                </c:pt>
                <c:pt idx="10">
                  <c:v>0.024</c:v>
                </c:pt>
                <c:pt idx="11">
                  <c:v>0.03</c:v>
                </c:pt>
                <c:pt idx="12">
                  <c:v>0.03</c:v>
                </c:pt>
                <c:pt idx="13">
                  <c:v>0.019</c:v>
                </c:pt>
                <c:pt idx="14">
                  <c:v>0.027</c:v>
                </c:pt>
                <c:pt idx="15">
                  <c:v>0.024</c:v>
                </c:pt>
                <c:pt idx="16">
                  <c:v>0.017</c:v>
                </c:pt>
                <c:pt idx="17">
                  <c:v>0.029</c:v>
                </c:pt>
                <c:pt idx="18">
                  <c:v>0.02</c:v>
                </c:pt>
                <c:pt idx="19">
                  <c:v>0.013</c:v>
                </c:pt>
                <c:pt idx="20">
                  <c:v>0.02</c:v>
                </c:pt>
                <c:pt idx="21">
                  <c:v>0.019</c:v>
                </c:pt>
              </c:numCache>
            </c:numRef>
          </c:val>
        </c:ser>
        <c:marker val="1"/>
        <c:axId val="609587256"/>
        <c:axId val="609759016"/>
      </c:lineChart>
      <c:catAx>
        <c:axId val="609587256"/>
        <c:scaling>
          <c:orientation val="minMax"/>
        </c:scaling>
        <c:axPos val="b"/>
        <c:tickLblPos val="nextTo"/>
        <c:txPr>
          <a:bodyPr rot="-5400000" vert="horz"/>
          <a:lstStyle/>
          <a:p>
            <a:pPr>
              <a:defRPr sz="1200"/>
            </a:pPr>
            <a:endParaRPr lang="en-US"/>
          </a:p>
        </c:txPr>
        <c:crossAx val="609759016"/>
        <c:crosses val="autoZero"/>
        <c:auto val="1"/>
        <c:lblAlgn val="ctr"/>
        <c:lblOffset val="100"/>
      </c:catAx>
      <c:valAx>
        <c:axId val="609759016"/>
        <c:scaling>
          <c:orientation val="minMax"/>
        </c:scaling>
        <c:axPos val="l"/>
        <c:majorGridlines>
          <c:spPr>
            <a:ln>
              <a:prstDash val="sysDot"/>
            </a:ln>
          </c:spPr>
        </c:majorGridlines>
        <c:numFmt formatCode="0%" sourceLinked="0"/>
        <c:tickLblPos val="nextTo"/>
        <c:txPr>
          <a:bodyPr/>
          <a:lstStyle/>
          <a:p>
            <a:pPr>
              <a:defRPr sz="1200"/>
            </a:pPr>
            <a:endParaRPr lang="en-US"/>
          </a:p>
        </c:txPr>
        <c:crossAx val="609587256"/>
        <c:crosses val="autoZero"/>
        <c:crossBetween val="between"/>
      </c:valAx>
    </c:plotArea>
    <c:legend>
      <c:legendPos val="r"/>
      <c:layout>
        <c:manualLayout>
          <c:xMode val="edge"/>
          <c:yMode val="edge"/>
          <c:x val="0.627286585365854"/>
          <c:y val="0.18030956746845"/>
          <c:w val="0.180640243902439"/>
          <c:h val="0.199198036889224"/>
        </c:manualLayout>
      </c:layout>
      <c:spPr>
        <a:ln>
          <a:solidFill>
            <a:schemeClr val="tx1">
              <a:lumMod val="50000"/>
              <a:lumOff val="50000"/>
            </a:schemeClr>
          </a:solidFill>
        </a:ln>
      </c:spPr>
      <c:txPr>
        <a:bodyPr/>
        <a:lstStyle/>
        <a:p>
          <a:pPr>
            <a:defRPr sz="1200"/>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style val="2"/>
  <c:clrMapOvr bg1="lt1" tx1="dk1" bg2="lt2" tx2="dk2" accent1="accent1" accent2="accent2" accent3="accent3" accent4="accent4" accent5="accent5" accent6="accent6" hlink="hlink" folHlink="folHlink"/>
  <c:chart>
    <c:title>
      <c:tx>
        <c:rich>
          <a:bodyPr/>
          <a:lstStyle/>
          <a:p>
            <a:pPr>
              <a:defRPr sz="1800" b="1">
                <a:solidFill>
                  <a:srgbClr val="002060"/>
                </a:solidFill>
              </a:defRPr>
            </a:pPr>
            <a:r>
              <a:rPr lang="en-US" sz="1800" b="1" baseline="0">
                <a:solidFill>
                  <a:srgbClr val="002060"/>
                </a:solidFill>
              </a:rPr>
              <a:t>Public and Private Sector Real Wages</a:t>
            </a:r>
          </a:p>
          <a:p>
            <a:pPr>
              <a:defRPr sz="1800" b="1">
                <a:solidFill>
                  <a:srgbClr val="002060"/>
                </a:solidFill>
              </a:defRPr>
            </a:pPr>
            <a:r>
              <a:rPr lang="en-US" sz="1800" b="0" i="1" baseline="0">
                <a:solidFill>
                  <a:srgbClr val="002060"/>
                </a:solidFill>
              </a:rPr>
              <a:t>Major Agreements, adjusted for inflation </a:t>
            </a:r>
            <a:r>
              <a:rPr lang="en-US" sz="1800" b="0" i="1" u="none" strike="noStrike" baseline="0">
                <a:solidFill>
                  <a:srgbClr val="002060"/>
                </a:solidFill>
              </a:rPr>
              <a:t>1988 = 100%</a:t>
            </a:r>
            <a:endParaRPr lang="en-US" sz="1800" b="0" i="1">
              <a:solidFill>
                <a:srgbClr val="002060"/>
              </a:solidFill>
            </a:endParaRPr>
          </a:p>
        </c:rich>
      </c:tx>
      <c:layout>
        <c:manualLayout>
          <c:xMode val="edge"/>
          <c:yMode val="edge"/>
          <c:x val="0.178603467735153"/>
          <c:y val="0.0280674187289972"/>
        </c:manualLayout>
      </c:layout>
    </c:title>
    <c:plotArea>
      <c:layout>
        <c:manualLayout>
          <c:layoutTarget val="inner"/>
          <c:xMode val="edge"/>
          <c:yMode val="edge"/>
          <c:x val="0.122038205489216"/>
          <c:y val="0.19230856954259"/>
          <c:w val="0.798642207257605"/>
          <c:h val="0.627612798069859"/>
        </c:manualLayout>
      </c:layout>
      <c:lineChart>
        <c:grouping val="standard"/>
        <c:ser>
          <c:idx val="0"/>
          <c:order val="0"/>
          <c:tx>
            <c:strRef>
              <c:f>'wage trends'!$R$75</c:f>
              <c:strCache>
                <c:ptCount val="1"/>
                <c:pt idx="0">
                  <c:v>Public Sector</c:v>
                </c:pt>
              </c:strCache>
            </c:strRef>
          </c:tx>
          <c:spPr>
            <a:ln w="63500">
              <a:solidFill>
                <a:srgbClr val="009900"/>
              </a:solidFill>
              <a:prstDash val="solid"/>
            </a:ln>
          </c:spPr>
          <c:marker>
            <c:symbol val="none"/>
          </c:marker>
          <c:cat>
            <c:numRef>
              <c:f>'wage trends'!$A$77:$A$100</c:f>
              <c:numCache>
                <c:formatCode>General</c:formatCode>
                <c:ptCount val="24"/>
                <c:pt idx="0">
                  <c:v>1988.0</c:v>
                </c:pt>
                <c:pt idx="1">
                  <c:v>1989.0</c:v>
                </c:pt>
                <c:pt idx="2">
                  <c:v>1990.0</c:v>
                </c:pt>
                <c:pt idx="3">
                  <c:v>1991.0</c:v>
                </c:pt>
                <c:pt idx="4">
                  <c:v>1992.0</c:v>
                </c:pt>
                <c:pt idx="5">
                  <c:v>1993.0</c:v>
                </c:pt>
                <c:pt idx="6">
                  <c:v>1994.0</c:v>
                </c:pt>
                <c:pt idx="7">
                  <c:v>1995.0</c:v>
                </c:pt>
                <c:pt idx="8">
                  <c:v>1996.0</c:v>
                </c:pt>
                <c:pt idx="9">
                  <c:v>1997.0</c:v>
                </c:pt>
                <c:pt idx="10">
                  <c:v>1998.0</c:v>
                </c:pt>
                <c:pt idx="11">
                  <c:v>1999.0</c:v>
                </c:pt>
                <c:pt idx="12">
                  <c:v>2000.0</c:v>
                </c:pt>
                <c:pt idx="13">
                  <c:v>2001.0</c:v>
                </c:pt>
                <c:pt idx="14">
                  <c:v>2002.0</c:v>
                </c:pt>
                <c:pt idx="15">
                  <c:v>2003.0</c:v>
                </c:pt>
                <c:pt idx="16">
                  <c:v>2004.0</c:v>
                </c:pt>
                <c:pt idx="17">
                  <c:v>2005.0</c:v>
                </c:pt>
                <c:pt idx="18">
                  <c:v>2006.0</c:v>
                </c:pt>
                <c:pt idx="19">
                  <c:v>2007.0</c:v>
                </c:pt>
                <c:pt idx="20">
                  <c:v>2008.0</c:v>
                </c:pt>
                <c:pt idx="21">
                  <c:v>2009.0</c:v>
                </c:pt>
                <c:pt idx="22">
                  <c:v>2010.0</c:v>
                </c:pt>
                <c:pt idx="23">
                  <c:v>2011.0</c:v>
                </c:pt>
              </c:numCache>
            </c:numRef>
          </c:cat>
          <c:val>
            <c:numRef>
              <c:f>'wage trends'!$R$77:$R$100</c:f>
              <c:numCache>
                <c:formatCode>0.0%</c:formatCode>
                <c:ptCount val="24"/>
                <c:pt idx="0">
                  <c:v>1.0</c:v>
                </c:pt>
                <c:pt idx="1">
                  <c:v>1.00136898395722</c:v>
                </c:pt>
                <c:pt idx="2">
                  <c:v>1.008889469387756</c:v>
                </c:pt>
                <c:pt idx="3">
                  <c:v>0.987756403014494</c:v>
                </c:pt>
                <c:pt idx="4">
                  <c:v>0.993118509202284</c:v>
                </c:pt>
                <c:pt idx="5">
                  <c:v>0.980402879691937</c:v>
                </c:pt>
                <c:pt idx="6">
                  <c:v>0.979258885666627</c:v>
                </c:pt>
                <c:pt idx="7">
                  <c:v>0.963767367815522</c:v>
                </c:pt>
                <c:pt idx="8">
                  <c:v>0.954422401886872</c:v>
                </c:pt>
                <c:pt idx="9">
                  <c:v>0.948910190205179</c:v>
                </c:pt>
                <c:pt idx="10">
                  <c:v>0.954589100697271</c:v>
                </c:pt>
                <c:pt idx="11">
                  <c:v>0.957003347054315</c:v>
                </c:pt>
                <c:pt idx="12">
                  <c:v>0.95419453219923</c:v>
                </c:pt>
                <c:pt idx="13">
                  <c:v>0.96242519178372</c:v>
                </c:pt>
                <c:pt idx="14">
                  <c:v>0.968548140853848</c:v>
                </c:pt>
                <c:pt idx="15">
                  <c:v>0.969490308306041</c:v>
                </c:pt>
                <c:pt idx="16">
                  <c:v>0.965223439785817</c:v>
                </c:pt>
                <c:pt idx="17">
                  <c:v>0.966198586083397</c:v>
                </c:pt>
                <c:pt idx="18">
                  <c:v>0.972238434256712</c:v>
                </c:pt>
                <c:pt idx="19">
                  <c:v>0.9836559141295</c:v>
                </c:pt>
                <c:pt idx="20">
                  <c:v>0.994884764507708</c:v>
                </c:pt>
                <c:pt idx="21">
                  <c:v>1.01708269598853</c:v>
                </c:pt>
                <c:pt idx="22">
                  <c:v>1.014729000753864</c:v>
                </c:pt>
                <c:pt idx="23">
                  <c:v>1.001909295204967</c:v>
                </c:pt>
              </c:numCache>
            </c:numRef>
          </c:val>
        </c:ser>
        <c:ser>
          <c:idx val="1"/>
          <c:order val="1"/>
          <c:tx>
            <c:strRef>
              <c:f>'wage trends'!$S$75</c:f>
              <c:strCache>
                <c:ptCount val="1"/>
                <c:pt idx="0">
                  <c:v>Private Sector</c:v>
                </c:pt>
              </c:strCache>
            </c:strRef>
          </c:tx>
          <c:spPr>
            <a:ln w="63500">
              <a:solidFill>
                <a:srgbClr val="002060"/>
              </a:solidFill>
              <a:prstDash val="dash"/>
            </a:ln>
          </c:spPr>
          <c:marker>
            <c:symbol val="none"/>
          </c:marker>
          <c:cat>
            <c:numRef>
              <c:f>'wage trends'!$A$77:$A$100</c:f>
              <c:numCache>
                <c:formatCode>General</c:formatCode>
                <c:ptCount val="24"/>
                <c:pt idx="0">
                  <c:v>1988.0</c:v>
                </c:pt>
                <c:pt idx="1">
                  <c:v>1989.0</c:v>
                </c:pt>
                <c:pt idx="2">
                  <c:v>1990.0</c:v>
                </c:pt>
                <c:pt idx="3">
                  <c:v>1991.0</c:v>
                </c:pt>
                <c:pt idx="4">
                  <c:v>1992.0</c:v>
                </c:pt>
                <c:pt idx="5">
                  <c:v>1993.0</c:v>
                </c:pt>
                <c:pt idx="6">
                  <c:v>1994.0</c:v>
                </c:pt>
                <c:pt idx="7">
                  <c:v>1995.0</c:v>
                </c:pt>
                <c:pt idx="8">
                  <c:v>1996.0</c:v>
                </c:pt>
                <c:pt idx="9">
                  <c:v>1997.0</c:v>
                </c:pt>
                <c:pt idx="10">
                  <c:v>1998.0</c:v>
                </c:pt>
                <c:pt idx="11">
                  <c:v>1999.0</c:v>
                </c:pt>
                <c:pt idx="12">
                  <c:v>2000.0</c:v>
                </c:pt>
                <c:pt idx="13">
                  <c:v>2001.0</c:v>
                </c:pt>
                <c:pt idx="14">
                  <c:v>2002.0</c:v>
                </c:pt>
                <c:pt idx="15">
                  <c:v>2003.0</c:v>
                </c:pt>
                <c:pt idx="16">
                  <c:v>2004.0</c:v>
                </c:pt>
                <c:pt idx="17">
                  <c:v>2005.0</c:v>
                </c:pt>
                <c:pt idx="18">
                  <c:v>2006.0</c:v>
                </c:pt>
                <c:pt idx="19">
                  <c:v>2007.0</c:v>
                </c:pt>
                <c:pt idx="20">
                  <c:v>2008.0</c:v>
                </c:pt>
                <c:pt idx="21">
                  <c:v>2009.0</c:v>
                </c:pt>
                <c:pt idx="22">
                  <c:v>2010.0</c:v>
                </c:pt>
                <c:pt idx="23">
                  <c:v>2011.0</c:v>
                </c:pt>
              </c:numCache>
            </c:numRef>
          </c:cat>
          <c:val>
            <c:numRef>
              <c:f>'wage trends'!$S$77:$S$100</c:f>
              <c:numCache>
                <c:formatCode>0.0%</c:formatCode>
                <c:ptCount val="24"/>
                <c:pt idx="0">
                  <c:v>1.0</c:v>
                </c:pt>
                <c:pt idx="1">
                  <c:v>1.00136898395722</c:v>
                </c:pt>
                <c:pt idx="2">
                  <c:v>1.009844857142851</c:v>
                </c:pt>
                <c:pt idx="3">
                  <c:v>0.998253594434783</c:v>
                </c:pt>
                <c:pt idx="4">
                  <c:v>1.009576642348798</c:v>
                </c:pt>
                <c:pt idx="5">
                  <c:v>0.998631699310252</c:v>
                </c:pt>
                <c:pt idx="6">
                  <c:v>1.00943603200104</c:v>
                </c:pt>
                <c:pt idx="7">
                  <c:v>1.001367457690453</c:v>
                </c:pt>
                <c:pt idx="8">
                  <c:v>1.00349860193112</c:v>
                </c:pt>
                <c:pt idx="9">
                  <c:v>1.004610886885916</c:v>
                </c:pt>
                <c:pt idx="10">
                  <c:v>1.01261256308464</c:v>
                </c:pt>
                <c:pt idx="11">
                  <c:v>1.023143515505253</c:v>
                </c:pt>
                <c:pt idx="12">
                  <c:v>1.019145319461433</c:v>
                </c:pt>
                <c:pt idx="13">
                  <c:v>1.023959686921466</c:v>
                </c:pt>
                <c:pt idx="14">
                  <c:v>1.027469820728233</c:v>
                </c:pt>
                <c:pt idx="15">
                  <c:v>1.011478072545692</c:v>
                </c:pt>
                <c:pt idx="16">
                  <c:v>1.015964513967756</c:v>
                </c:pt>
                <c:pt idx="17">
                  <c:v>1.01897917502556</c:v>
                </c:pt>
                <c:pt idx="18">
                  <c:v>1.022350865971341</c:v>
                </c:pt>
                <c:pt idx="19">
                  <c:v>1.033356495966181</c:v>
                </c:pt>
                <c:pt idx="20">
                  <c:v>1.035054605896012</c:v>
                </c:pt>
                <c:pt idx="21">
                  <c:v>1.050922427293044</c:v>
                </c:pt>
                <c:pt idx="22">
                  <c:v>1.053650315207322</c:v>
                </c:pt>
                <c:pt idx="23">
                  <c:v>1.046482625988228</c:v>
                </c:pt>
              </c:numCache>
            </c:numRef>
          </c:val>
        </c:ser>
        <c:marker val="1"/>
        <c:axId val="582676440"/>
        <c:axId val="530774744"/>
      </c:lineChart>
      <c:catAx>
        <c:axId val="582676440"/>
        <c:scaling>
          <c:orientation val="minMax"/>
        </c:scaling>
        <c:axPos val="b"/>
        <c:numFmt formatCode="General" sourceLinked="1"/>
        <c:tickLblPos val="nextTo"/>
        <c:spPr>
          <a:ln w="12700"/>
        </c:spPr>
        <c:txPr>
          <a:bodyPr rot="-5400000" vert="horz"/>
          <a:lstStyle/>
          <a:p>
            <a:pPr>
              <a:defRPr sz="1400"/>
            </a:pPr>
            <a:endParaRPr lang="en-US"/>
          </a:p>
        </c:txPr>
        <c:crossAx val="530774744"/>
        <c:crosses val="autoZero"/>
        <c:auto val="1"/>
        <c:lblAlgn val="ctr"/>
        <c:lblOffset val="100"/>
        <c:tickLblSkip val="2"/>
      </c:catAx>
      <c:valAx>
        <c:axId val="530774744"/>
        <c:scaling>
          <c:orientation val="minMax"/>
          <c:max val="1.1"/>
          <c:min val="0.9"/>
        </c:scaling>
        <c:axPos val="l"/>
        <c:majorGridlines>
          <c:spPr>
            <a:ln>
              <a:prstDash val="sysDot"/>
            </a:ln>
          </c:spPr>
        </c:majorGridlines>
        <c:numFmt formatCode="0%" sourceLinked="0"/>
        <c:tickLblPos val="nextTo"/>
        <c:txPr>
          <a:bodyPr/>
          <a:lstStyle/>
          <a:p>
            <a:pPr>
              <a:defRPr sz="1400"/>
            </a:pPr>
            <a:endParaRPr lang="en-US"/>
          </a:p>
        </c:txPr>
        <c:crossAx val="582676440"/>
        <c:crosses val="autoZero"/>
        <c:crossBetween val="between"/>
        <c:majorUnit val="0.05"/>
      </c:valAx>
    </c:plotArea>
    <c:legend>
      <c:legendPos val="t"/>
      <c:layout>
        <c:manualLayout>
          <c:xMode val="edge"/>
          <c:yMode val="edge"/>
          <c:x val="0.202480504369943"/>
          <c:y val="0.273333281032167"/>
          <c:w val="0.477460502131606"/>
          <c:h val="0.0510991833785528"/>
        </c:manualLayout>
      </c:layout>
      <c:spPr>
        <a:ln w="6350">
          <a:noFill/>
        </a:ln>
      </c:spPr>
      <c:txPr>
        <a:bodyPr/>
        <a:lstStyle/>
        <a:p>
          <a:pPr>
            <a:defRPr sz="1400"/>
          </a:pPr>
          <a:endParaRPr lang="en-US"/>
        </a:p>
      </c:txPr>
    </c:legend>
    <c:plotVisOnly val="1"/>
  </c:chart>
  <c:spPr>
    <a:ln w="12700"/>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sz="1300" b="1" dirty="0"/>
              <a:t>Average</a:t>
            </a:r>
            <a:r>
              <a:rPr lang="en-US" sz="1300" b="1" baseline="0" dirty="0"/>
              <a:t> annual full-time pay in public and private sector for men and </a:t>
            </a:r>
            <a:r>
              <a:rPr lang="en-US" sz="1300" b="1" baseline="0" dirty="0" smtClean="0"/>
              <a:t>women Canada 2006 Census figures </a:t>
            </a:r>
            <a:endParaRPr lang="en-US" sz="1300" b="1" dirty="0"/>
          </a:p>
        </c:rich>
      </c:tx>
      <c:layout/>
    </c:title>
    <c:plotArea>
      <c:layout>
        <c:manualLayout>
          <c:layoutTarget val="inner"/>
          <c:xMode val="edge"/>
          <c:yMode val="edge"/>
          <c:x val="0.1555261962447"/>
          <c:y val="0.162704402515723"/>
          <c:w val="0.80921739349889"/>
          <c:h val="0.640529152605924"/>
        </c:manualLayout>
      </c:layout>
      <c:barChart>
        <c:barDir val="col"/>
        <c:grouping val="clustered"/>
        <c:ser>
          <c:idx val="0"/>
          <c:order val="0"/>
          <c:tx>
            <c:strRef>
              <c:f>'Age &amp; Gender'!$B$22</c:f>
              <c:strCache>
                <c:ptCount val="1"/>
                <c:pt idx="0">
                  <c:v>Public sector</c:v>
                </c:pt>
              </c:strCache>
            </c:strRef>
          </c:tx>
          <c:spPr>
            <a:solidFill>
              <a:srgbClr val="00B050"/>
            </a:solidFill>
          </c:spPr>
          <c:cat>
            <c:strRef>
              <c:f>'Age &amp; Gender'!$A$23:$A$25</c:f>
              <c:strCache>
                <c:ptCount val="3"/>
                <c:pt idx="0">
                  <c:v>Overall average</c:v>
                </c:pt>
                <c:pt idx="1">
                  <c:v>Women</c:v>
                </c:pt>
                <c:pt idx="2">
                  <c:v>Men</c:v>
                </c:pt>
              </c:strCache>
            </c:strRef>
          </c:cat>
          <c:val>
            <c:numRef>
              <c:f>'Age &amp; Gender'!$B$23:$B$25</c:f>
              <c:numCache>
                <c:formatCode>_-"$"* #,##0_-;\-"$"* #,##0_-;_-"$"* "-"??_-;_-@_-</c:formatCode>
                <c:ptCount val="3"/>
                <c:pt idx="0">
                  <c:v>49654.92263099676</c:v>
                </c:pt>
                <c:pt idx="1">
                  <c:v>45820.85117800001</c:v>
                </c:pt>
                <c:pt idx="2">
                  <c:v>57318.02560228013</c:v>
                </c:pt>
              </c:numCache>
            </c:numRef>
          </c:val>
        </c:ser>
        <c:ser>
          <c:idx val="1"/>
          <c:order val="1"/>
          <c:tx>
            <c:strRef>
              <c:f>'Age &amp; Gender'!$C$22</c:f>
              <c:strCache>
                <c:ptCount val="1"/>
                <c:pt idx="0">
                  <c:v>Private sector</c:v>
                </c:pt>
              </c:strCache>
            </c:strRef>
          </c:tx>
          <c:spPr>
            <a:solidFill>
              <a:srgbClr val="002060"/>
            </a:solidFill>
          </c:spPr>
          <c:cat>
            <c:strRef>
              <c:f>'Age &amp; Gender'!$A$23:$A$25</c:f>
              <c:strCache>
                <c:ptCount val="3"/>
                <c:pt idx="0">
                  <c:v>Overall average</c:v>
                </c:pt>
                <c:pt idx="1">
                  <c:v>Women</c:v>
                </c:pt>
                <c:pt idx="2">
                  <c:v>Men</c:v>
                </c:pt>
              </c:strCache>
            </c:strRef>
          </c:cat>
          <c:val>
            <c:numRef>
              <c:f>'Age &amp; Gender'!$C$23:$C$25</c:f>
              <c:numCache>
                <c:formatCode>_-"$"* #,##0_-;\-"$"* #,##0_-;_-"$"* "-"??_-;_-@_-</c:formatCode>
                <c:ptCount val="3"/>
                <c:pt idx="0">
                  <c:v>49406.80537916342</c:v>
                </c:pt>
                <c:pt idx="1">
                  <c:v>43841.1784302758</c:v>
                </c:pt>
                <c:pt idx="2">
                  <c:v>60530.74319094828</c:v>
                </c:pt>
              </c:numCache>
            </c:numRef>
          </c:val>
        </c:ser>
        <c:gapWidth val="100"/>
        <c:axId val="678323976"/>
        <c:axId val="570125800"/>
      </c:barChart>
      <c:catAx>
        <c:axId val="678323976"/>
        <c:scaling>
          <c:orientation val="minMax"/>
        </c:scaling>
        <c:axPos val="b"/>
        <c:title>
          <c:tx>
            <c:rich>
              <a:bodyPr/>
              <a:lstStyle/>
              <a:p>
                <a:pPr>
                  <a:defRPr b="0" i="1"/>
                </a:pPr>
                <a:r>
                  <a:rPr lang="en-US" b="0" i="1" baseline="0" dirty="0" smtClean="0"/>
                  <a:t>.</a:t>
                </a:r>
                <a:endParaRPr lang="en-US" b="0" i="1" dirty="0"/>
              </a:p>
            </c:rich>
          </c:tx>
          <c:layout>
            <c:manualLayout>
              <c:xMode val="edge"/>
              <c:yMode val="edge"/>
              <c:x val="0.11373006258833"/>
              <c:y val="0.909410620547431"/>
            </c:manualLayout>
          </c:layout>
        </c:title>
        <c:tickLblPos val="nextTo"/>
        <c:crossAx val="570125800"/>
        <c:crosses val="autoZero"/>
        <c:auto val="1"/>
        <c:lblAlgn val="ctr"/>
        <c:lblOffset val="100"/>
      </c:catAx>
      <c:valAx>
        <c:axId val="570125800"/>
        <c:scaling>
          <c:orientation val="minMax"/>
        </c:scaling>
        <c:axPos val="l"/>
        <c:majorGridlines>
          <c:spPr>
            <a:ln>
              <a:solidFill>
                <a:schemeClr val="accent1"/>
              </a:solidFill>
              <a:prstDash val="sysDot"/>
            </a:ln>
          </c:spPr>
        </c:majorGridlines>
        <c:numFmt formatCode="_-&quot;$&quot;* #,##0_-;\-&quot;$&quot;* #,##0_-;_-&quot;$&quot;* &quot;-&quot;??_-;_-@_-" sourceLinked="1"/>
        <c:tickLblPos val="nextTo"/>
        <c:txPr>
          <a:bodyPr/>
          <a:lstStyle/>
          <a:p>
            <a:pPr>
              <a:defRPr sz="900"/>
            </a:pPr>
            <a:endParaRPr lang="en-US"/>
          </a:p>
        </c:txPr>
        <c:crossAx val="678323976"/>
        <c:crosses val="autoZero"/>
        <c:crossBetween val="between"/>
      </c:valAx>
    </c:plotArea>
    <c:legend>
      <c:legendPos val="b"/>
      <c:layout>
        <c:manualLayout>
          <c:xMode val="edge"/>
          <c:yMode val="edge"/>
          <c:x val="0.269746618211185"/>
          <c:y val="0.892414928397108"/>
          <c:w val="0.538897093821822"/>
          <c:h val="0.0735077779911658"/>
        </c:manualLayout>
      </c:layout>
      <c:spPr>
        <a:ln>
          <a:solidFill>
            <a:schemeClr val="tx1">
              <a:lumMod val="65000"/>
              <a:lumOff val="35000"/>
            </a:schemeClr>
          </a:solidFill>
        </a:ln>
      </c:sp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sz="1300"/>
              <a:t>Public/private sector average wage difference by major level of government</a:t>
            </a:r>
          </a:p>
        </c:rich>
      </c:tx>
      <c:layout/>
    </c:title>
    <c:plotArea>
      <c:layout/>
      <c:barChart>
        <c:barDir val="col"/>
        <c:grouping val="clustered"/>
        <c:ser>
          <c:idx val="0"/>
          <c:order val="0"/>
          <c:tx>
            <c:strRef>
              <c:f>Industry!$B$27</c:f>
              <c:strCache>
                <c:ptCount val="1"/>
                <c:pt idx="0">
                  <c:v>Female</c:v>
                </c:pt>
              </c:strCache>
            </c:strRef>
          </c:tx>
          <c:spPr>
            <a:solidFill>
              <a:srgbClr val="E951D3"/>
            </a:solidFill>
            <a:ln>
              <a:solidFill>
                <a:srgbClr val="D65200"/>
              </a:solidFill>
            </a:ln>
          </c:spPr>
          <c:cat>
            <c:strRef>
              <c:f>Industry!$A$28:$A$32</c:f>
              <c:strCache>
                <c:ptCount val="5"/>
                <c:pt idx="0">
                  <c:v>Federal </c:v>
                </c:pt>
                <c:pt idx="1">
                  <c:v>Provincial </c:v>
                </c:pt>
                <c:pt idx="2">
                  <c:v>Local &amp; Municipal </c:v>
                </c:pt>
                <c:pt idx="3">
                  <c:v>Health Care and Social Services</c:v>
                </c:pt>
                <c:pt idx="4">
                  <c:v>Education</c:v>
                </c:pt>
              </c:strCache>
            </c:strRef>
          </c:cat>
          <c:val>
            <c:numRef>
              <c:f>Industry!$B$28:$B$32</c:f>
              <c:numCache>
                <c:formatCode>0.0%</c:formatCode>
                <c:ptCount val="5"/>
                <c:pt idx="0">
                  <c:v>0.0994110873097419</c:v>
                </c:pt>
                <c:pt idx="1">
                  <c:v>0.0177855982068904</c:v>
                </c:pt>
                <c:pt idx="2">
                  <c:v>0.0611065293275692</c:v>
                </c:pt>
                <c:pt idx="3">
                  <c:v>0.0385443188731123</c:v>
                </c:pt>
                <c:pt idx="4">
                  <c:v>0.0220304955638624</c:v>
                </c:pt>
              </c:numCache>
            </c:numRef>
          </c:val>
        </c:ser>
        <c:ser>
          <c:idx val="1"/>
          <c:order val="1"/>
          <c:tx>
            <c:strRef>
              <c:f>Industry!$C$27</c:f>
              <c:strCache>
                <c:ptCount val="1"/>
                <c:pt idx="0">
                  <c:v>Male</c:v>
                </c:pt>
              </c:strCache>
            </c:strRef>
          </c:tx>
          <c:spPr>
            <a:solidFill>
              <a:srgbClr val="0070C0"/>
            </a:solidFill>
            <a:ln>
              <a:solidFill>
                <a:srgbClr val="002060"/>
              </a:solidFill>
            </a:ln>
          </c:spPr>
          <c:cat>
            <c:strRef>
              <c:f>Industry!$A$28:$A$32</c:f>
              <c:strCache>
                <c:ptCount val="5"/>
                <c:pt idx="0">
                  <c:v>Federal </c:v>
                </c:pt>
                <c:pt idx="1">
                  <c:v>Provincial </c:v>
                </c:pt>
                <c:pt idx="2">
                  <c:v>Local &amp; Municipal </c:v>
                </c:pt>
                <c:pt idx="3">
                  <c:v>Health Care and Social Services</c:v>
                </c:pt>
                <c:pt idx="4">
                  <c:v>Education</c:v>
                </c:pt>
              </c:strCache>
            </c:strRef>
          </c:cat>
          <c:val>
            <c:numRef>
              <c:f>Industry!$C$28:$C$32</c:f>
              <c:numCache>
                <c:formatCode>0.0%</c:formatCode>
                <c:ptCount val="5"/>
                <c:pt idx="0">
                  <c:v>-0.0325522474363079</c:v>
                </c:pt>
                <c:pt idx="1">
                  <c:v>-0.118712264656753</c:v>
                </c:pt>
                <c:pt idx="2">
                  <c:v>-0.0233620574397108</c:v>
                </c:pt>
                <c:pt idx="3">
                  <c:v>-0.050518167102191</c:v>
                </c:pt>
                <c:pt idx="4">
                  <c:v>-0.0414111201847397</c:v>
                </c:pt>
              </c:numCache>
            </c:numRef>
          </c:val>
        </c:ser>
        <c:ser>
          <c:idx val="2"/>
          <c:order val="2"/>
          <c:tx>
            <c:strRef>
              <c:f>Industry!$D$27</c:f>
              <c:strCache>
                <c:ptCount val="1"/>
                <c:pt idx="0">
                  <c:v>Total</c:v>
                </c:pt>
              </c:strCache>
            </c:strRef>
          </c:tx>
          <c:spPr>
            <a:solidFill>
              <a:schemeClr val="bg1">
                <a:lumMod val="65000"/>
              </a:schemeClr>
            </a:solidFill>
            <a:ln>
              <a:solidFill>
                <a:schemeClr val="tx1"/>
              </a:solidFill>
            </a:ln>
          </c:spPr>
          <c:cat>
            <c:strRef>
              <c:f>Industry!$A$28:$A$32</c:f>
              <c:strCache>
                <c:ptCount val="5"/>
                <c:pt idx="0">
                  <c:v>Federal </c:v>
                </c:pt>
                <c:pt idx="1">
                  <c:v>Provincial </c:v>
                </c:pt>
                <c:pt idx="2">
                  <c:v>Local &amp; Municipal </c:v>
                </c:pt>
                <c:pt idx="3">
                  <c:v>Health Care and Social Services</c:v>
                </c:pt>
                <c:pt idx="4">
                  <c:v>Education</c:v>
                </c:pt>
              </c:strCache>
            </c:strRef>
          </c:cat>
          <c:val>
            <c:numRef>
              <c:f>Industry!$D$28:$D$32</c:f>
              <c:numCache>
                <c:formatCode>0.0%</c:formatCode>
                <c:ptCount val="5"/>
                <c:pt idx="0">
                  <c:v>0.0285822270613862</c:v>
                </c:pt>
                <c:pt idx="1">
                  <c:v>-0.0476651790308561</c:v>
                </c:pt>
                <c:pt idx="2">
                  <c:v>0.00901637270896538</c:v>
                </c:pt>
                <c:pt idx="3">
                  <c:v>0.0203789901226576</c:v>
                </c:pt>
                <c:pt idx="4">
                  <c:v>-0.00929277734814393</c:v>
                </c:pt>
              </c:numCache>
            </c:numRef>
          </c:val>
        </c:ser>
        <c:gapWidth val="75"/>
        <c:overlap val="30"/>
        <c:axId val="550331624"/>
        <c:axId val="582415512"/>
      </c:barChart>
      <c:catAx>
        <c:axId val="550331624"/>
        <c:scaling>
          <c:orientation val="minMax"/>
        </c:scaling>
        <c:axPos val="b"/>
        <c:tickLblPos val="low"/>
        <c:txPr>
          <a:bodyPr/>
          <a:lstStyle/>
          <a:p>
            <a:pPr>
              <a:defRPr sz="900"/>
            </a:pPr>
            <a:endParaRPr lang="en-US"/>
          </a:p>
        </c:txPr>
        <c:crossAx val="582415512"/>
        <c:crosses val="autoZero"/>
        <c:auto val="1"/>
        <c:lblAlgn val="ctr"/>
        <c:lblOffset val="100"/>
      </c:catAx>
      <c:valAx>
        <c:axId val="582415512"/>
        <c:scaling>
          <c:orientation val="minMax"/>
        </c:scaling>
        <c:axPos val="l"/>
        <c:majorGridlines>
          <c:spPr>
            <a:ln>
              <a:prstDash val="sysDot"/>
            </a:ln>
          </c:spPr>
        </c:majorGridlines>
        <c:numFmt formatCode="0%" sourceLinked="0"/>
        <c:tickLblPos val="nextTo"/>
        <c:txPr>
          <a:bodyPr/>
          <a:lstStyle/>
          <a:p>
            <a:pPr>
              <a:defRPr sz="900"/>
            </a:pPr>
            <a:endParaRPr lang="en-US"/>
          </a:p>
        </c:txPr>
        <c:crossAx val="550331624"/>
        <c:crosses val="autoZero"/>
        <c:crossBetween val="between"/>
      </c:valAx>
    </c:plotArea>
    <c:legend>
      <c:legendPos val="b"/>
      <c:layout/>
      <c:spPr>
        <a:ln>
          <a:solidFill>
            <a:schemeClr val="tx1">
              <a:lumMod val="50000"/>
              <a:lumOff val="50000"/>
            </a:schemeClr>
          </a:solidFill>
        </a:ln>
      </c:sp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explosion val="5"/>
          <c:dLbls>
            <c:dLbl>
              <c:idx val="0"/>
              <c:layout/>
              <c:dLblPos val="ctr"/>
              <c:showCatName val="1"/>
              <c:showPercent val="1"/>
            </c:dLbl>
            <c:dLbl>
              <c:idx val="1"/>
              <c:layout>
                <c:manualLayout>
                  <c:x val="0.0490713910761155"/>
                  <c:y val="-0.141065108796884"/>
                </c:manualLayout>
              </c:layout>
              <c:dLblPos val="bestFit"/>
              <c:showCatName val="1"/>
              <c:showPercent val="1"/>
            </c:dLbl>
            <c:dLbl>
              <c:idx val="2"/>
              <c:layout>
                <c:manualLayout>
                  <c:x val="0.170113414722242"/>
                  <c:y val="-0.125547535724701"/>
                </c:manualLayout>
              </c:layout>
              <c:dLblPos val="bestFit"/>
              <c:showCatName val="1"/>
              <c:showPercent val="1"/>
            </c:dLbl>
            <c:dLbl>
              <c:idx val="3"/>
              <c:layout>
                <c:manualLayout>
                  <c:x val="0.18438915135608"/>
                  <c:y val="-0.0297510795021591"/>
                </c:manualLayout>
              </c:layout>
              <c:dLblPos val="bestFit"/>
              <c:showCatName val="1"/>
              <c:showPercent val="1"/>
            </c:dLbl>
            <c:dLbl>
              <c:idx val="4"/>
              <c:layout/>
              <c:dLblPos val="ctr"/>
              <c:showCatName val="1"/>
              <c:showPercent val="1"/>
            </c:dLbl>
            <c:dLbl>
              <c:idx val="5"/>
              <c:layout>
                <c:manualLayout>
                  <c:x val="0.172453193350831"/>
                  <c:y val="0.0223325713318093"/>
                </c:manualLayout>
              </c:layout>
              <c:dLblPos val="bestFit"/>
              <c:showCatName val="1"/>
              <c:showPercent val="1"/>
            </c:dLbl>
            <c:dLbl>
              <c:idx val="6"/>
              <c:layout>
                <c:manualLayout>
                  <c:x val="0.178613298337708"/>
                  <c:y val="0.103187071374143"/>
                </c:manualLayout>
              </c:layout>
              <c:dLblPos val="bestFit"/>
              <c:showCatName val="1"/>
              <c:showPercent val="1"/>
            </c:dLbl>
            <c:delete val="1"/>
          </c:dLbls>
          <c:cat>
            <c:strRef>
              <c:f>'5197.CSV'!$N$141:$N$147</c:f>
              <c:strCache>
                <c:ptCount val="7"/>
                <c:pt idx="0">
                  <c:v>Health</c:v>
                </c:pt>
                <c:pt idx="1">
                  <c:v>Education</c:v>
                </c:pt>
                <c:pt idx="2">
                  <c:v>Colleges, Universities, Training</c:v>
                </c:pt>
                <c:pt idx="3">
                  <c:v>Social Services</c:v>
                </c:pt>
                <c:pt idx="4">
                  <c:v>Children &amp; Youth</c:v>
                </c:pt>
                <c:pt idx="5">
                  <c:v>Transport</c:v>
                </c:pt>
                <c:pt idx="6">
                  <c:v>All others</c:v>
                </c:pt>
              </c:strCache>
            </c:strRef>
          </c:cat>
          <c:val>
            <c:numRef>
              <c:f>'5197.CSV'!$P$141:$P$147</c:f>
              <c:numCache>
                <c:formatCode>General</c:formatCode>
                <c:ptCount val="7"/>
                <c:pt idx="0">
                  <c:v>47.0</c:v>
                </c:pt>
                <c:pt idx="1">
                  <c:v>23.0</c:v>
                </c:pt>
                <c:pt idx="2">
                  <c:v>7.0</c:v>
                </c:pt>
                <c:pt idx="3">
                  <c:v>10.0</c:v>
                </c:pt>
                <c:pt idx="4">
                  <c:v>4.0</c:v>
                </c:pt>
                <c:pt idx="5">
                  <c:v>2.3</c:v>
                </c:pt>
                <c:pt idx="6">
                  <c:v>20.7</c:v>
                </c:pt>
              </c:numCache>
            </c:numRef>
          </c:val>
        </c:ser>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800">
                <a:solidFill>
                  <a:schemeClr val="tx2">
                    <a:lumMod val="75000"/>
                  </a:schemeClr>
                </a:solidFill>
              </a:defRPr>
            </a:pPr>
            <a:r>
              <a:rPr lang="en-US" sz="1800">
                <a:solidFill>
                  <a:schemeClr val="tx2">
                    <a:lumMod val="75000"/>
                  </a:schemeClr>
                </a:solidFill>
              </a:rPr>
              <a:t>Average Annual Increase in Program Spending</a:t>
            </a:r>
          </a:p>
          <a:p>
            <a:pPr>
              <a:defRPr sz="1800">
                <a:solidFill>
                  <a:schemeClr val="tx2">
                    <a:lumMod val="75000"/>
                  </a:schemeClr>
                </a:solidFill>
              </a:defRPr>
            </a:pPr>
            <a:r>
              <a:rPr lang="en-US" sz="1800">
                <a:solidFill>
                  <a:schemeClr val="tx2">
                    <a:lumMod val="75000"/>
                  </a:schemeClr>
                </a:solidFill>
              </a:rPr>
              <a:t>under different Ontario governments</a:t>
            </a:r>
          </a:p>
        </c:rich>
      </c:tx>
      <c:layout/>
    </c:title>
    <c:plotArea>
      <c:layout/>
      <c:barChart>
        <c:barDir val="col"/>
        <c:grouping val="clustered"/>
        <c:ser>
          <c:idx val="0"/>
          <c:order val="0"/>
          <c:spPr>
            <a:ln>
              <a:solidFill>
                <a:srgbClr val="000080"/>
              </a:solidFill>
            </a:ln>
          </c:spPr>
          <c:cat>
            <c:strRef>
              <c:f>'5197.CSV'!$V$128:$V$133</c:f>
              <c:strCache>
                <c:ptCount val="6"/>
                <c:pt idx="0">
                  <c:v>Rae Gov't 1990-1995</c:v>
                </c:pt>
                <c:pt idx="1">
                  <c:v>Harris 1st term   1995-99</c:v>
                </c:pt>
                <c:pt idx="2">
                  <c:v>Harris/Eves 2nd term 1999-2003</c:v>
                </c:pt>
                <c:pt idx="3">
                  <c:v>McGuinty 1st term 2003-2007</c:v>
                </c:pt>
                <c:pt idx="4">
                  <c:v>McGuinty 2nd term 2007-2011</c:v>
                </c:pt>
                <c:pt idx="5">
                  <c:v>McGuinty 3rd term  2011-2015?</c:v>
                </c:pt>
              </c:strCache>
            </c:strRef>
          </c:cat>
          <c:val>
            <c:numRef>
              <c:f>'5197.CSV'!$Y$128:$Y$133</c:f>
              <c:numCache>
                <c:formatCode>0.00%</c:formatCode>
                <c:ptCount val="6"/>
                <c:pt idx="0">
                  <c:v>0.0350287837972243</c:v>
                </c:pt>
                <c:pt idx="1">
                  <c:v>0.0160157760246438</c:v>
                </c:pt>
                <c:pt idx="2">
                  <c:v>0.0708442842275501</c:v>
                </c:pt>
                <c:pt idx="3">
                  <c:v>0.0761013881589216</c:v>
                </c:pt>
                <c:pt idx="4">
                  <c:v>0.0492263718918708</c:v>
                </c:pt>
                <c:pt idx="5">
                  <c:v>0.0115350585924074</c:v>
                </c:pt>
              </c:numCache>
            </c:numRef>
          </c:val>
        </c:ser>
        <c:gapWidth val="100"/>
        <c:axId val="575438408"/>
        <c:axId val="528313416"/>
      </c:barChart>
      <c:catAx>
        <c:axId val="575438408"/>
        <c:scaling>
          <c:orientation val="minMax"/>
        </c:scaling>
        <c:axPos val="b"/>
        <c:tickLblPos val="nextTo"/>
        <c:crossAx val="528313416"/>
        <c:crosses val="autoZero"/>
        <c:auto val="1"/>
        <c:lblAlgn val="ctr"/>
        <c:lblOffset val="100"/>
      </c:catAx>
      <c:valAx>
        <c:axId val="528313416"/>
        <c:scaling>
          <c:orientation val="minMax"/>
        </c:scaling>
        <c:axPos val="l"/>
        <c:majorGridlines>
          <c:spPr>
            <a:ln>
              <a:prstDash val="sysDot"/>
            </a:ln>
          </c:spPr>
        </c:majorGridlines>
        <c:numFmt formatCode="0%" sourceLinked="0"/>
        <c:tickLblPos val="nextTo"/>
        <c:crossAx val="575438408"/>
        <c:crosses val="autoZero"/>
        <c:crossBetween val="between"/>
      </c:valAx>
    </c:plotArea>
    <c:plotVisOnly val="1"/>
  </c:chart>
  <c:txPr>
    <a:bodyPr/>
    <a:lstStyle/>
    <a:p>
      <a:pPr>
        <a:defRPr sz="12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Ontario Fiscal Alternative</a:t>
            </a:r>
          </a:p>
        </c:rich>
      </c:tx>
      <c:layout/>
    </c:title>
    <c:plotArea>
      <c:layout>
        <c:manualLayout>
          <c:layoutTarget val="inner"/>
          <c:xMode val="edge"/>
          <c:yMode val="edge"/>
          <c:x val="0.111032696710783"/>
          <c:y val="0.122163103426933"/>
          <c:w val="0.500009074663539"/>
          <c:h val="0.747227715373327"/>
        </c:manualLayout>
      </c:layout>
      <c:barChart>
        <c:barDir val="col"/>
        <c:grouping val="clustered"/>
        <c:ser>
          <c:idx val="3"/>
          <c:order val="3"/>
          <c:tx>
            <c:strRef>
              <c:f>Sheet1!$B$48</c:f>
              <c:strCache>
                <c:ptCount val="1"/>
                <c:pt idx="0">
                  <c:v>Deficit/ Surplus (billions) right axis</c:v>
                </c:pt>
              </c:strCache>
            </c:strRef>
          </c:tx>
          <c:spPr>
            <a:solidFill>
              <a:srgbClr val="FF0000"/>
            </a:solidFill>
          </c:spPr>
          <c:dPt>
            <c:idx val="7"/>
            <c:spPr>
              <a:solidFill>
                <a:schemeClr val="tx1"/>
              </a:solidFill>
              <a:ln>
                <a:solidFill>
                  <a:schemeClr val="tx1"/>
                </a:solidFill>
              </a:ln>
            </c:spPr>
          </c:dPt>
          <c:dPt>
            <c:idx val="8"/>
            <c:spPr>
              <a:solidFill>
                <a:schemeClr val="tx1"/>
              </a:solidFill>
              <a:ln>
                <a:solidFill>
                  <a:schemeClr val="tx1"/>
                </a:solidFill>
              </a:ln>
            </c:spPr>
          </c:dPt>
          <c:dPt>
            <c:idx val="9"/>
            <c:spPr>
              <a:solidFill>
                <a:schemeClr val="tx1"/>
              </a:solidFill>
              <a:ln>
                <a:solidFill>
                  <a:schemeClr val="tx1"/>
                </a:solidFill>
              </a:ln>
            </c:spPr>
          </c:dPt>
          <c:dPt>
            <c:idx val="10"/>
            <c:spPr>
              <a:solidFill>
                <a:schemeClr val="tx1"/>
              </a:solidFill>
              <a:ln>
                <a:solidFill>
                  <a:schemeClr val="tx1"/>
                </a:solidFill>
              </a:ln>
            </c:spPr>
          </c:dPt>
          <c:val>
            <c:numRef>
              <c:f>Sheet1!$C$48:$M$48</c:f>
              <c:numCache>
                <c:formatCode>0.0</c:formatCode>
                <c:ptCount val="11"/>
                <c:pt idx="0">
                  <c:v>-14.0</c:v>
                </c:pt>
                <c:pt idx="1">
                  <c:v>-15.8</c:v>
                </c:pt>
                <c:pt idx="2">
                  <c:v>-14.20000000000001</c:v>
                </c:pt>
                <c:pt idx="3">
                  <c:v>-10.4</c:v>
                </c:pt>
                <c:pt idx="4">
                  <c:v>-7.078500000000028</c:v>
                </c:pt>
                <c:pt idx="5">
                  <c:v>-4.623302500000038</c:v>
                </c:pt>
                <c:pt idx="6">
                  <c:v>-1.866861312500043</c:v>
                </c:pt>
                <c:pt idx="7">
                  <c:v>1.216798556437433</c:v>
                </c:pt>
                <c:pt idx="8">
                  <c:v>2.565605054757107</c:v>
                </c:pt>
                <c:pt idx="9">
                  <c:v>4.080125569601925</c:v>
                </c:pt>
                <c:pt idx="10">
                  <c:v>5.775213282773791</c:v>
                </c:pt>
              </c:numCache>
            </c:numRef>
          </c:val>
        </c:ser>
        <c:axId val="582226600"/>
        <c:axId val="167460232"/>
      </c:barChart>
      <c:lineChart>
        <c:grouping val="standard"/>
        <c:ser>
          <c:idx val="0"/>
          <c:order val="0"/>
          <c:tx>
            <c:strRef>
              <c:f>Sheet1!$B$36</c:f>
              <c:strCache>
                <c:ptCount val="1"/>
                <c:pt idx="0">
                  <c:v>Nominal GDP</c:v>
                </c:pt>
              </c:strCache>
            </c:strRef>
          </c:tx>
          <c:spPr>
            <a:ln w="44450">
              <a:solidFill>
                <a:srgbClr val="000090"/>
              </a:solidFill>
            </a:ln>
          </c:spPr>
          <c:marker>
            <c:symbol val="none"/>
          </c:marker>
          <c:cat>
            <c:strRef>
              <c:f>Sheet1!$C$34:$M$34</c:f>
              <c:strCache>
                <c:ptCount val="11"/>
                <c:pt idx="0">
                  <c:v>2010/11</c:v>
                </c:pt>
                <c:pt idx="1">
                  <c:v>2011/12</c:v>
                </c:pt>
                <c:pt idx="2">
                  <c:v>2012/13</c:v>
                </c:pt>
                <c:pt idx="3">
                  <c:v>2013/14</c:v>
                </c:pt>
                <c:pt idx="4">
                  <c:v>2014/15</c:v>
                </c:pt>
                <c:pt idx="5">
                  <c:v>2015/16</c:v>
                </c:pt>
                <c:pt idx="6">
                  <c:v>2016/17</c:v>
                </c:pt>
                <c:pt idx="7">
                  <c:v>2017/18</c:v>
                </c:pt>
                <c:pt idx="8">
                  <c:v>2018/19</c:v>
                </c:pt>
                <c:pt idx="9">
                  <c:v>2019/20</c:v>
                </c:pt>
                <c:pt idx="10">
                  <c:v>2020/21</c:v>
                </c:pt>
              </c:strCache>
            </c:strRef>
          </c:cat>
          <c:val>
            <c:numRef>
              <c:f>Sheet1!$C$37:$M$37</c:f>
              <c:numCache>
                <c:formatCode>0.0%</c:formatCode>
                <c:ptCount val="11"/>
                <c:pt idx="0">
                  <c:v>0.053</c:v>
                </c:pt>
                <c:pt idx="1">
                  <c:v>0.04</c:v>
                </c:pt>
                <c:pt idx="2">
                  <c:v>0.037</c:v>
                </c:pt>
                <c:pt idx="3">
                  <c:v>0.044</c:v>
                </c:pt>
                <c:pt idx="4">
                  <c:v>0.045</c:v>
                </c:pt>
                <c:pt idx="5">
                  <c:v>0.045</c:v>
                </c:pt>
                <c:pt idx="6">
                  <c:v>0.045</c:v>
                </c:pt>
                <c:pt idx="7">
                  <c:v>0.045</c:v>
                </c:pt>
                <c:pt idx="8">
                  <c:v>0.045</c:v>
                </c:pt>
                <c:pt idx="9">
                  <c:v>0.045</c:v>
                </c:pt>
                <c:pt idx="10">
                  <c:v>0.045</c:v>
                </c:pt>
              </c:numCache>
            </c:numRef>
          </c:val>
        </c:ser>
        <c:ser>
          <c:idx val="1"/>
          <c:order val="1"/>
          <c:tx>
            <c:strRef>
              <c:f>Sheet1!$B$57</c:f>
              <c:strCache>
                <c:ptCount val="1"/>
                <c:pt idx="0">
                  <c:v>Debt/GDP ratio</c:v>
                </c:pt>
              </c:strCache>
            </c:strRef>
          </c:tx>
          <c:spPr>
            <a:ln>
              <a:solidFill>
                <a:schemeClr val="tx1"/>
              </a:solidFill>
              <a:prstDash val="dash"/>
            </a:ln>
          </c:spPr>
          <c:marker>
            <c:symbol val="none"/>
          </c:marker>
          <c:val>
            <c:numRef>
              <c:f>Sheet1!$C$57:$M$57</c:f>
              <c:numCache>
                <c:formatCode>0.0%</c:formatCode>
                <c:ptCount val="11"/>
                <c:pt idx="0">
                  <c:v>0.235504885993485</c:v>
                </c:pt>
                <c:pt idx="1">
                  <c:v>0.251503382610874</c:v>
                </c:pt>
                <c:pt idx="2">
                  <c:v>0.263973883378392</c:v>
                </c:pt>
                <c:pt idx="3">
                  <c:v>0.267892167960308</c:v>
                </c:pt>
                <c:pt idx="4">
                  <c:v>0.266154289257475</c:v>
                </c:pt>
                <c:pt idx="5">
                  <c:v>0.260817150272212</c:v>
                </c:pt>
                <c:pt idx="6">
                  <c:v>0.251952157380831</c:v>
                </c:pt>
                <c:pt idx="7">
                  <c:v>0.239626589844764</c:v>
                </c:pt>
                <c:pt idx="8">
                  <c:v>0.226329723022842</c:v>
                </c:pt>
                <c:pt idx="9">
                  <c:v>0.212051415668205</c:v>
                </c:pt>
                <c:pt idx="10">
                  <c:v>0.196781362779979</c:v>
                </c:pt>
              </c:numCache>
            </c:numRef>
          </c:val>
        </c:ser>
        <c:ser>
          <c:idx val="2"/>
          <c:order val="2"/>
          <c:tx>
            <c:strRef>
              <c:f>Sheet1!$B$42</c:f>
              <c:strCache>
                <c:ptCount val="1"/>
                <c:pt idx="0">
                  <c:v>Program Spending</c:v>
                </c:pt>
              </c:strCache>
            </c:strRef>
          </c:tx>
          <c:spPr>
            <a:ln w="44450">
              <a:solidFill>
                <a:srgbClr val="008000"/>
              </a:solidFill>
              <a:prstDash val="sysDash"/>
            </a:ln>
          </c:spPr>
          <c:marker>
            <c:symbol val="none"/>
          </c:marker>
          <c:val>
            <c:numRef>
              <c:f>Sheet1!$C$43:$M$43</c:f>
              <c:numCache>
                <c:formatCode>0.0%</c:formatCode>
                <c:ptCount val="11"/>
                <c:pt idx="1">
                  <c:v>0.025179856115108</c:v>
                </c:pt>
                <c:pt idx="2">
                  <c:v>0.0078947368421054</c:v>
                </c:pt>
                <c:pt idx="3">
                  <c:v>0.0182767624020887</c:v>
                </c:pt>
                <c:pt idx="4">
                  <c:v>0.04</c:v>
                </c:pt>
                <c:pt idx="5">
                  <c:v>0.04</c:v>
                </c:pt>
                <c:pt idx="6">
                  <c:v>0.04</c:v>
                </c:pt>
                <c:pt idx="7">
                  <c:v>0.04</c:v>
                </c:pt>
                <c:pt idx="8">
                  <c:v>0.04</c:v>
                </c:pt>
                <c:pt idx="9">
                  <c:v>0.04</c:v>
                </c:pt>
                <c:pt idx="10">
                  <c:v>0.04</c:v>
                </c:pt>
              </c:numCache>
            </c:numRef>
          </c:val>
        </c:ser>
        <c:marker val="1"/>
        <c:axId val="550445688"/>
        <c:axId val="527690136"/>
      </c:lineChart>
      <c:catAx>
        <c:axId val="550445688"/>
        <c:scaling>
          <c:orientation val="minMax"/>
        </c:scaling>
        <c:axPos val="b"/>
        <c:tickLblPos val="low"/>
        <c:txPr>
          <a:bodyPr rot="-5400000" vert="horz" anchor="ctr" anchorCtr="1"/>
          <a:lstStyle/>
          <a:p>
            <a:pPr>
              <a:defRPr/>
            </a:pPr>
            <a:endParaRPr lang="en-US"/>
          </a:p>
        </c:txPr>
        <c:crossAx val="527690136"/>
        <c:crosses val="autoZero"/>
        <c:auto val="1"/>
        <c:lblAlgn val="ctr"/>
        <c:lblOffset val="100"/>
      </c:catAx>
      <c:valAx>
        <c:axId val="527690136"/>
        <c:scaling>
          <c:orientation val="minMax"/>
          <c:min val="-0.2"/>
        </c:scaling>
        <c:axPos val="l"/>
        <c:majorGridlines>
          <c:spPr>
            <a:ln>
              <a:solidFill>
                <a:schemeClr val="tx1">
                  <a:lumMod val="50000"/>
                  <a:lumOff val="50000"/>
                </a:schemeClr>
              </a:solidFill>
              <a:prstDash val="sysDot"/>
            </a:ln>
          </c:spPr>
        </c:majorGridlines>
        <c:title>
          <c:tx>
            <c:rich>
              <a:bodyPr/>
              <a:lstStyle/>
              <a:p>
                <a:pPr>
                  <a:defRPr/>
                </a:pPr>
                <a:r>
                  <a:rPr lang="en-US"/>
                  <a:t>% growth or of GDP</a:t>
                </a:r>
              </a:p>
            </c:rich>
          </c:tx>
          <c:layout/>
        </c:title>
        <c:numFmt formatCode="0%" sourceLinked="0"/>
        <c:tickLblPos val="nextTo"/>
        <c:crossAx val="550445688"/>
        <c:crosses val="autoZero"/>
        <c:crossBetween val="between"/>
      </c:valAx>
      <c:valAx>
        <c:axId val="167460232"/>
        <c:scaling>
          <c:orientation val="minMax"/>
          <c:max val="30.0"/>
          <c:min val="-20.0"/>
        </c:scaling>
        <c:axPos val="r"/>
        <c:numFmt formatCode="&quot;$&quot;#,##0" sourceLinked="0"/>
        <c:tickLblPos val="nextTo"/>
        <c:crossAx val="582226600"/>
        <c:crosses val="max"/>
        <c:crossBetween val="between"/>
      </c:valAx>
      <c:catAx>
        <c:axId val="582226600"/>
        <c:scaling>
          <c:orientation val="minMax"/>
        </c:scaling>
        <c:delete val="1"/>
        <c:axPos val="b"/>
        <c:tickLblPos val="none"/>
        <c:crossAx val="167460232"/>
        <c:crosses val="autoZero"/>
        <c:auto val="1"/>
        <c:lblAlgn val="ctr"/>
        <c:lblOffset val="100"/>
      </c:catAx>
    </c:plotArea>
    <c:legend>
      <c:legendPos val="r"/>
      <c:layout>
        <c:manualLayout>
          <c:xMode val="edge"/>
          <c:yMode val="edge"/>
          <c:x val="0.679379293013906"/>
          <c:y val="0.280353652554543"/>
          <c:w val="0.311755458759144"/>
          <c:h val="0.18720581345325"/>
        </c:manualLayout>
      </c:layout>
      <c:spPr>
        <a:ln w="12700" cmpd="sng">
          <a:solidFill>
            <a:schemeClr val="tx1">
              <a:lumMod val="50000"/>
              <a:lumOff val="50000"/>
            </a:schemeClr>
          </a:solidFill>
          <a:prstDash val="solid"/>
        </a:ln>
      </c:spPr>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0.68085</cdr:x>
      <cdr:y>0.54351</cdr:y>
    </cdr:from>
    <cdr:to>
      <cdr:x>0.96809</cdr:x>
      <cdr:y>0.82303</cdr:y>
    </cdr:to>
    <cdr:sp macro="" textlink="">
      <cdr:nvSpPr>
        <cdr:cNvPr id="2" name="TextBox 1"/>
        <cdr:cNvSpPr txBox="1"/>
      </cdr:nvSpPr>
      <cdr:spPr>
        <a:xfrm xmlns:a="http://schemas.openxmlformats.org/drawingml/2006/main">
          <a:off x="4876800" y="2667000"/>
          <a:ext cx="2057400" cy="1371600"/>
        </a:xfrm>
        <a:prstGeom xmlns:a="http://schemas.openxmlformats.org/drawingml/2006/main" prst="rect">
          <a:avLst/>
        </a:prstGeom>
        <a:ln xmlns:a="http://schemas.openxmlformats.org/drawingml/2006/main">
          <a:solidFill>
            <a:schemeClr val="tx1">
              <a:lumMod val="50000"/>
              <a:lumOff val="50000"/>
            </a:schemeClr>
          </a:solidFill>
        </a:ln>
      </cdr:spPr>
      <cdr:txBody>
        <a:bodyPr xmlns:a="http://schemas.openxmlformats.org/drawingml/2006/main" wrap="square" rtlCol="0"/>
        <a:lstStyle xmlns:a="http://schemas.openxmlformats.org/drawingml/2006/main"/>
        <a:p xmlns:a="http://schemas.openxmlformats.org/drawingml/2006/main">
          <a:r>
            <a:rPr lang="en-US" sz="1000" u="sng" dirty="0" smtClean="0"/>
            <a:t>Example Assumptions:</a:t>
          </a:r>
        </a:p>
        <a:p xmlns:a="http://schemas.openxmlformats.org/drawingml/2006/main">
          <a:pPr>
            <a:buFont typeface="Arial"/>
            <a:buChar char="•"/>
          </a:pPr>
          <a:r>
            <a:rPr lang="en-US" sz="1000" dirty="0" smtClean="0"/>
            <a:t> 4.5% nominal GDP growth 2014 on</a:t>
          </a:r>
        </a:p>
        <a:p xmlns:a="http://schemas.openxmlformats.org/drawingml/2006/main">
          <a:pPr>
            <a:buFont typeface="Arial"/>
            <a:buChar char="•"/>
          </a:pPr>
          <a:r>
            <a:rPr lang="en-US" sz="1000" dirty="0" smtClean="0"/>
            <a:t> 4.5% revenue growth + $2 billion extra for five years 2013/-2017</a:t>
          </a:r>
        </a:p>
        <a:p xmlns:a="http://schemas.openxmlformats.org/drawingml/2006/main">
          <a:pPr>
            <a:buFont typeface="Arial"/>
            <a:buChar char="•"/>
          </a:pPr>
          <a:r>
            <a:rPr lang="en-US" sz="1000" dirty="0" smtClean="0"/>
            <a:t> 6.0% debt interest rate</a:t>
          </a:r>
        </a:p>
        <a:p xmlns:a="http://schemas.openxmlformats.org/drawingml/2006/main">
          <a:pPr>
            <a:buFont typeface="Arial"/>
            <a:buChar char="•"/>
          </a:pPr>
          <a:r>
            <a:rPr lang="en-US" sz="1000" dirty="0" smtClean="0"/>
            <a:t> 4% annual program spending growth  2014 on</a:t>
          </a:r>
          <a:endParaRPr lang="en-US" sz="1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17090FA-4744-4BCE-BB90-A44B79D23931}" type="datetimeFigureOut">
              <a:rPr lang="en-US" smtClean="0"/>
              <a:pPr/>
              <a:t>1/31/12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F12C25-3599-4364-9045-6CDA0BCC2E7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4A3A48C-5227-3541-97B1-2741469BBD52}" type="datetimeFigureOut">
              <a:rPr lang="en-US" smtClean="0"/>
              <a:pPr/>
              <a:t>1/31/12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8AB2DE-4149-1245-9CD5-64770FB997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371EB2-7109-4FA8-BABD-B8D2B766EF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8AB2DE-4149-1245-9CD5-64770FB9973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8AB2DE-4149-1245-9CD5-64770FB9973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8AB2DE-4149-1245-9CD5-64770FB9973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p:spPr>
        <p:txBody>
          <a:bodyPr>
            <a:normAutofit/>
          </a:bodyPr>
          <a:lstStyle/>
          <a:p>
            <a:endParaRPr lang="en-US" dirty="0" smtClean="0"/>
          </a:p>
          <a:p>
            <a:endParaRPr lang="en-US" dirty="0" smtClean="0"/>
          </a:p>
          <a:p>
            <a:endParaRPr lang="en-US" dirty="0" smtClean="0"/>
          </a:p>
          <a:p>
            <a:endParaRPr lang="en-US" dirty="0" smtClean="0"/>
          </a:p>
          <a:p>
            <a:r>
              <a:rPr lang="en-US" dirty="0" smtClean="0"/>
              <a:t>To summarize:</a:t>
            </a:r>
          </a:p>
          <a:p>
            <a:endParaRPr lang="en-US" dirty="0" smtClean="0"/>
          </a:p>
          <a:p>
            <a:pPr marL="271463" indent="-271463">
              <a:buFont typeface="Arial"/>
              <a:buChar char="•"/>
            </a:pPr>
            <a:r>
              <a:rPr lang="en-US" dirty="0" smtClean="0"/>
              <a:t>Economy is slowing down.  Further public spending are going to make it much worse.</a:t>
            </a:r>
          </a:p>
          <a:p>
            <a:pPr marL="271463" indent="-271463">
              <a:buFont typeface="Arial"/>
              <a:buChar char="•"/>
            </a:pPr>
            <a:r>
              <a:rPr lang="en-US" dirty="0" smtClean="0"/>
              <a:t>Wage increases were below inflation for a substantial period during the 1990s and have dropped below inflation again.    </a:t>
            </a:r>
          </a:p>
          <a:p>
            <a:pPr marL="271463" indent="-271463">
              <a:buFont typeface="Arial"/>
              <a:buChar char="•"/>
            </a:pPr>
            <a:r>
              <a:rPr lang="en-US" dirty="0" smtClean="0"/>
              <a:t>Public sector pay comparable to private sector, but is much more equitable. </a:t>
            </a:r>
          </a:p>
          <a:p>
            <a:pPr marL="271463" indent="-271463">
              <a:buFont typeface="Arial"/>
              <a:buChar char="•"/>
            </a:pPr>
            <a:r>
              <a:rPr lang="en-US" dirty="0" smtClean="0"/>
              <a:t>Ontario Drummond report and upcoming budget could take us even further back than the dark days of the Harris </a:t>
            </a:r>
            <a:r>
              <a:rPr lang="en-US" dirty="0" err="1" smtClean="0"/>
              <a:t>gov’t</a:t>
            </a:r>
            <a:r>
              <a:rPr lang="en-US" dirty="0" smtClean="0"/>
              <a:t>.  Public spending growth could be lower for longer than it was even in Harris’s 1</a:t>
            </a:r>
            <a:r>
              <a:rPr lang="en-US" baseline="30000" dirty="0" smtClean="0"/>
              <a:t>st</a:t>
            </a:r>
            <a:r>
              <a:rPr lang="en-US" dirty="0" smtClean="0"/>
              <a:t> term.  </a:t>
            </a:r>
          </a:p>
          <a:p>
            <a:pPr marL="271463" indent="-271463">
              <a:buFont typeface="Arial"/>
              <a:buChar char="•"/>
            </a:pPr>
            <a:r>
              <a:rPr lang="en-US" dirty="0" smtClean="0"/>
              <a:t>It doesn’t need to be this way.  Can have reasonable spending growth with fair tax measures.   </a:t>
            </a:r>
          </a:p>
          <a:p>
            <a:pPr marL="271463" indent="-271463">
              <a:buFont typeface="Arial"/>
              <a:buChar char="•"/>
            </a:pPr>
            <a:r>
              <a:rPr lang="en-US" dirty="0" smtClean="0"/>
              <a:t>Certainly can’t have high expectations leading into this round of bargaining at all.   </a:t>
            </a:r>
          </a:p>
          <a:p>
            <a:pPr marL="271463" indent="-271463">
              <a:buFont typeface="Arial"/>
              <a:buChar char="•"/>
            </a:pPr>
            <a:r>
              <a:rPr lang="en-US" dirty="0" smtClean="0"/>
              <a:t>If we’re going to achieve anything above zeros and program spending cuts, we’re going to have to fight for it – and get mobilized in our communities and politically.    </a:t>
            </a:r>
            <a:endParaRPr lang="en-US" dirty="0"/>
          </a:p>
        </p:txBody>
      </p:sp>
      <p:sp>
        <p:nvSpPr>
          <p:cNvPr id="4" name="Slide Number Placeholder 3"/>
          <p:cNvSpPr>
            <a:spLocks noGrp="1"/>
          </p:cNvSpPr>
          <p:nvPr>
            <p:ph type="sldNum" sz="quarter" idx="10"/>
          </p:nvPr>
        </p:nvSpPr>
        <p:spPr/>
        <p:txBody>
          <a:bodyPr/>
          <a:lstStyle/>
          <a:p>
            <a:fld id="{6B8AB2DE-4149-1245-9CD5-64770FB99737}"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Had very strong bounce back from financial and economic crisis—much </a:t>
            </a:r>
            <a:r>
              <a:rPr lang="en-US" dirty="0" err="1" smtClean="0"/>
              <a:t>moreso</a:t>
            </a:r>
            <a:r>
              <a:rPr lang="en-US" dirty="0" smtClean="0"/>
              <a:t> than previous recessions—thanks to government spending and investment</a:t>
            </a:r>
            <a:r>
              <a:rPr lang="en-US" dirty="0" smtClean="0"/>
              <a:t>.</a:t>
            </a:r>
          </a:p>
          <a:p>
            <a:endParaRPr lang="en-US" dirty="0" smtClean="0"/>
          </a:p>
          <a:p>
            <a:r>
              <a:rPr lang="en-US" dirty="0" smtClean="0"/>
              <a:t>Now with cuts to </a:t>
            </a:r>
            <a:r>
              <a:rPr lang="en-US" dirty="0" err="1" smtClean="0"/>
              <a:t>gov’t</a:t>
            </a:r>
            <a:r>
              <a:rPr lang="en-US" dirty="0" smtClean="0"/>
              <a:t> spending – not just ending of the stimulus funding, but also with deep cuts planned at federal and provincial level, we’re once again in danger of falling back into recession again. </a:t>
            </a:r>
          </a:p>
          <a:p>
            <a:endParaRPr lang="en-US" dirty="0" smtClean="0"/>
          </a:p>
          <a:p>
            <a:r>
              <a:rPr lang="en-US" dirty="0" smtClean="0"/>
              <a:t>Anybody remember the 1990s, 1980s recession?</a:t>
            </a:r>
          </a:p>
          <a:p>
            <a:endParaRPr lang="en-US" dirty="0" smtClean="0"/>
          </a:p>
          <a:p>
            <a:r>
              <a:rPr lang="en-US" dirty="0" smtClean="0"/>
              <a:t>Didn’t have</a:t>
            </a:r>
            <a:r>
              <a:rPr lang="en-US" dirty="0" smtClean="0"/>
              <a:t> </a:t>
            </a:r>
            <a:r>
              <a:rPr lang="en-US" dirty="0" err="1" smtClean="0"/>
              <a:t>rockbottom</a:t>
            </a:r>
            <a:r>
              <a:rPr lang="en-US" dirty="0" smtClean="0"/>
              <a:t> interest rates, new houses and condos being built, signs everywhere advertising “economic action plans”.</a:t>
            </a:r>
          </a:p>
          <a:p>
            <a:endParaRPr lang="en-US" dirty="0" smtClean="0"/>
          </a:p>
          <a:p>
            <a:r>
              <a:rPr lang="en-US" dirty="0" smtClean="0"/>
              <a:t>Situation will get even worse if we have a housing bust – which is overdue for Canada.</a:t>
            </a:r>
          </a:p>
          <a:p>
            <a:endParaRPr lang="en-US" dirty="0" smtClean="0"/>
          </a:p>
          <a:p>
            <a:r>
              <a:rPr lang="en-US" dirty="0" err="1" smtClean="0"/>
              <a:t>Statscan</a:t>
            </a:r>
            <a:r>
              <a:rPr lang="en-US" dirty="0" smtClean="0"/>
              <a:t> reported yesterday GDP, economic output went negative again in November.</a:t>
            </a:r>
          </a:p>
          <a:p>
            <a:r>
              <a:rPr lang="en-US" dirty="0" smtClean="0"/>
              <a:t>Even Bay St economists – not just us </a:t>
            </a:r>
            <a:r>
              <a:rPr lang="en-US" dirty="0" err="1" smtClean="0"/>
              <a:t>labour</a:t>
            </a:r>
            <a:r>
              <a:rPr lang="en-US" dirty="0" smtClean="0"/>
              <a:t> economists – are telling politicians that it is madness to cut spending at this time.</a:t>
            </a:r>
            <a:endParaRPr lang="en-US" dirty="0" smtClean="0"/>
          </a:p>
          <a:p>
            <a:endParaRPr lang="en-US" dirty="0" smtClean="0"/>
          </a:p>
          <a:p>
            <a:r>
              <a:rPr lang="en-US" dirty="0" smtClean="0"/>
              <a:t>But will they listen?</a:t>
            </a:r>
            <a:endParaRPr lang="en-US" dirty="0"/>
          </a:p>
        </p:txBody>
      </p:sp>
      <p:sp>
        <p:nvSpPr>
          <p:cNvPr id="4" name="Slide Number Placeholder 3"/>
          <p:cNvSpPr>
            <a:spLocks noGrp="1"/>
          </p:cNvSpPr>
          <p:nvPr>
            <p:ph type="sldNum" sz="quarter" idx="10"/>
          </p:nvPr>
        </p:nvSpPr>
        <p:spPr/>
        <p:txBody>
          <a:bodyPr/>
          <a:lstStyle/>
          <a:p>
            <a:fld id="{6B8AB2DE-4149-1245-9CD5-64770FB9973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Major problem is lack of real wage growth.  Wage increases have fallen below inflation again for most people.   Living standards falling.</a:t>
            </a:r>
          </a:p>
          <a:p>
            <a:pPr eaLnBrk="1" hangingPunct="1">
              <a:spcBef>
                <a:spcPct val="0"/>
              </a:spcBef>
            </a:pPr>
            <a:endParaRPr lang="en-US" dirty="0" smtClean="0"/>
          </a:p>
          <a:p>
            <a:pPr eaLnBrk="1" hangingPunct="1">
              <a:spcBef>
                <a:spcPct val="0"/>
              </a:spcBef>
            </a:pPr>
            <a:r>
              <a:rPr lang="en-US" dirty="0" smtClean="0"/>
              <a:t>Low real wage growth has led to record rates of household debt.   That’s the real debt crisis, not government debt, and it will be made much worse by cuts to public spending and suppression of wages.  </a:t>
            </a:r>
          </a:p>
          <a:p>
            <a:pPr eaLnBrk="1" hangingPunct="1">
              <a:spcBef>
                <a:spcPct val="0"/>
              </a:spcBef>
            </a:pPr>
            <a:endParaRPr lang="en-US" dirty="0" smtClean="0"/>
          </a:p>
          <a:p>
            <a:pPr eaLnBrk="1" hangingPunct="1">
              <a:spcBef>
                <a:spcPct val="0"/>
              </a:spcBef>
            </a:pPr>
            <a:r>
              <a:rPr lang="en-US" dirty="0" smtClean="0"/>
              <a:t>Meanwhile corporate debt ratios are at record lows: Thanks partly to tax cuts, they’ve got half a trillion in excess cash they are sitting on.</a:t>
            </a:r>
          </a:p>
          <a:p>
            <a:pPr eaLnBrk="1" hangingPunct="1">
              <a:spcBef>
                <a:spcPct val="0"/>
              </a:spcBef>
            </a:pPr>
            <a:endParaRPr lang="en-US" dirty="0" smtClean="0"/>
          </a:p>
          <a:p>
            <a:pPr eaLnBrk="1" hangingPunct="1">
              <a:spcBef>
                <a:spcPct val="0"/>
              </a:spcBef>
            </a:pPr>
            <a:r>
              <a:rPr lang="en-US" dirty="0" smtClean="0"/>
              <a:t>So what do </a:t>
            </a:r>
            <a:r>
              <a:rPr lang="en-US" dirty="0" smtClean="0"/>
              <a:t>the politicians give them?  More tax cuts!  I’m sure there’s a medical term for that type of behaviour </a:t>
            </a:r>
            <a:endParaRPr lang="en-US" dirty="0" smtClean="0"/>
          </a:p>
          <a:p>
            <a:pPr eaLnBrk="1" hangingPunct="1">
              <a:spcBef>
                <a:spcPct val="0"/>
              </a:spcBef>
            </a:pPr>
            <a:endParaRPr lang="en-US" dirty="0" smtClean="0"/>
          </a:p>
          <a:p>
            <a:pPr eaLnBrk="1" hangingPunct="1">
              <a:spcBef>
                <a:spcPct val="0"/>
              </a:spcBef>
            </a:pPr>
            <a:r>
              <a:rPr lang="en-US" dirty="0" smtClean="0"/>
              <a:t>Consumer spending makes up 2/3 of the economy, so if that turns south so does the economy.   </a:t>
            </a:r>
          </a:p>
          <a:p>
            <a:pPr>
              <a:spcBef>
                <a:spcPct val="0"/>
              </a:spcBef>
            </a:pPr>
            <a:endParaRPr lang="en-US" dirty="0" smtClean="0"/>
          </a:p>
          <a:p>
            <a:pPr>
              <a:spcBef>
                <a:spcPct val="0"/>
              </a:spcBef>
            </a:pPr>
            <a:r>
              <a:rPr lang="en-US" dirty="0" smtClean="0"/>
              <a:t>After the 1990s recession, economy was able to grow despite the cuts to </a:t>
            </a:r>
            <a:r>
              <a:rPr lang="en-US" dirty="0" err="1" smtClean="0"/>
              <a:t>gov’t</a:t>
            </a:r>
            <a:r>
              <a:rPr lang="en-US" dirty="0" smtClean="0"/>
              <a:t> spending because interest rates were cut from their elevated levels.  Don’t have that opportunity now.  </a:t>
            </a:r>
          </a:p>
          <a:p>
            <a:pPr eaLnBrk="1" hangingPunct="1">
              <a:spcBef>
                <a:spcPct val="0"/>
              </a:spcBef>
            </a:pPr>
            <a:endParaRPr lang="en-US" dirty="0" smtClean="0"/>
          </a:p>
          <a:p>
            <a:pPr eaLnBrk="1" hangingPunct="1">
              <a:spcBef>
                <a:spcPct val="0"/>
              </a:spcBef>
            </a:pPr>
            <a:endParaRPr lang="en-US" dirty="0"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98C671-07FB-4A37-998E-1C4D3AEBC9E3}"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a:spcBef>
                <a:spcPct val="0"/>
              </a:spcBef>
            </a:pPr>
            <a:r>
              <a:rPr lang="en-US" dirty="0" smtClean="0"/>
              <a:t>Notice how much public sector wages in Ontario fell below inflation during the mid-1990s.</a:t>
            </a:r>
            <a:endParaRPr lang="en-US" dirty="0" smtClean="0"/>
          </a:p>
          <a:p>
            <a:pPr eaLnBrk="1" hangingPunct="1">
              <a:spcBef>
                <a:spcPct val="0"/>
              </a:spcBef>
            </a:pPr>
            <a:endParaRPr lang="en-US" dirty="0" smtClean="0"/>
          </a:p>
          <a:p>
            <a:pPr eaLnBrk="1" hangingPunct="1">
              <a:spcBef>
                <a:spcPct val="0"/>
              </a:spcBef>
            </a:pPr>
            <a:r>
              <a:rPr lang="en-US" dirty="0" smtClean="0"/>
              <a:t>After the last recession in the early 1990s, public sector workers suffered from years of declining real wages –with as the cost of living outpaced wage increases.</a:t>
            </a:r>
            <a:endParaRPr lang="en-US" dirty="0" smtClean="0"/>
          </a:p>
          <a:p>
            <a:pPr eaLnBrk="1" hangingPunct="1">
              <a:spcBef>
                <a:spcPct val="0"/>
              </a:spcBef>
            </a:pPr>
            <a:endParaRPr lang="en-US" dirty="0" smtClean="0"/>
          </a:p>
          <a:p>
            <a:pPr eaLnBrk="1" hangingPunct="1">
              <a:spcBef>
                <a:spcPct val="0"/>
              </a:spcBef>
            </a:pPr>
            <a:r>
              <a:rPr lang="en-US" dirty="0" smtClean="0"/>
              <a:t>It was only in the past few years on average that public sector workers have regained the real wage losses from the 1990s</a:t>
            </a:r>
            <a:r>
              <a:rPr lang="en-US" dirty="0" smtClean="0"/>
              <a:t>.</a:t>
            </a:r>
          </a:p>
          <a:p>
            <a:pPr eaLnBrk="1" hangingPunct="1">
              <a:spcBef>
                <a:spcPct val="0"/>
              </a:spcBef>
            </a:pPr>
            <a:endParaRPr lang="en-US" dirty="0" smtClean="0"/>
          </a:p>
          <a:p>
            <a:pPr>
              <a:spcBef>
                <a:spcPct val="0"/>
              </a:spcBef>
            </a:pPr>
            <a:r>
              <a:rPr lang="en-US" dirty="0" smtClean="0"/>
              <a:t>Workers and the public sector didn’t cause this economic crisis or the deficits, but the politicians seem determined to make us pay for it</a:t>
            </a:r>
            <a:r>
              <a:rPr lang="en-US" dirty="0" smtClean="0"/>
              <a:t>.</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047289-438A-4A7A-8682-6CE26033F766}"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Public sector negotiated wage increases in Canada and Ontario have averaged below private sector settlements for the past two years – and the gap has been increasing.</a:t>
            </a:r>
          </a:p>
          <a:p>
            <a:pPr eaLnBrk="1" hangingPunct="1">
              <a:spcBef>
                <a:spcPct val="0"/>
              </a:spcBef>
            </a:pPr>
            <a:endParaRPr lang="en-US" dirty="0" smtClean="0"/>
          </a:p>
          <a:p>
            <a:pPr eaLnBrk="1" hangingPunct="1">
              <a:spcBef>
                <a:spcPct val="0"/>
              </a:spcBef>
            </a:pPr>
            <a:r>
              <a:rPr lang="en-US" dirty="0" smtClean="0"/>
              <a:t>Even without a wage freeze, average for public sector workers in Ontario Jan to Nov 2011 was 1.6%  -- about half the 3.1% rate of inflation for Ontario  last year.</a:t>
            </a:r>
          </a:p>
          <a:p>
            <a:pPr eaLnBrk="1" hangingPunct="1">
              <a:spcBef>
                <a:spcPct val="0"/>
              </a:spcBef>
            </a:pPr>
            <a:endParaRPr lang="en-US" dirty="0" smtClean="0"/>
          </a:p>
          <a:p>
            <a:pPr eaLnBrk="1" hangingPunct="1">
              <a:spcBef>
                <a:spcPct val="0"/>
              </a:spcBef>
            </a:pPr>
            <a:r>
              <a:rPr lang="en-US" dirty="0" smtClean="0"/>
              <a:t>However, there’s been a lot of differences between sectors.</a:t>
            </a:r>
          </a:p>
          <a:p>
            <a:pPr eaLnBrk="1" hangingPunct="1">
              <a:spcBef>
                <a:spcPct val="0"/>
              </a:spcBef>
            </a:pPr>
            <a:endParaRPr lang="en-US" dirty="0" smtClean="0"/>
          </a:p>
          <a:p>
            <a:pPr eaLnBrk="1" hangingPunct="1">
              <a:spcBef>
                <a:spcPct val="0"/>
              </a:spcBef>
            </a:pPr>
            <a:r>
              <a:rPr lang="en-US" dirty="0" smtClean="0"/>
              <a:t>Municipal workers in Ontario and across the country </a:t>
            </a:r>
            <a:r>
              <a:rPr lang="en-US" dirty="0" smtClean="0"/>
              <a:t>have generally gained decent settlements – though that’s likely to change soon here in Toronto.   </a:t>
            </a:r>
          </a:p>
          <a:p>
            <a:pPr eaLnBrk="1" hangingPunct="1">
              <a:spcBef>
                <a:spcPct val="0"/>
              </a:spcBef>
            </a:pPr>
            <a:endParaRPr lang="en-US" dirty="0" smtClean="0"/>
          </a:p>
          <a:p>
            <a:pPr eaLnBrk="1" hangingPunct="1">
              <a:spcBef>
                <a:spcPct val="0"/>
              </a:spcBef>
            </a:pPr>
            <a:r>
              <a:rPr lang="en-US" dirty="0" smtClean="0"/>
              <a:t>Settlements for health care workers have trended down in the past year, including those awarded through arbitration.</a:t>
            </a:r>
          </a:p>
          <a:p>
            <a:pPr eaLnBrk="1" hangingPunct="1">
              <a:spcBef>
                <a:spcPct val="0"/>
              </a:spcBef>
            </a:pPr>
            <a:r>
              <a:rPr lang="en-US" dirty="0" smtClean="0"/>
              <a:t>   </a:t>
            </a:r>
          </a:p>
          <a:p>
            <a:pPr eaLnBrk="1" hangingPunct="1">
              <a:spcBef>
                <a:spcPct val="0"/>
              </a:spcBef>
            </a:pPr>
            <a:endParaRPr lang="en-US" dirty="0"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047289-438A-4A7A-8682-6CE26033F766}"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b="1" dirty="0" smtClean="0"/>
          </a:p>
          <a:p>
            <a:endParaRPr lang="en-US" sz="1100" b="1" dirty="0" smtClean="0"/>
          </a:p>
          <a:p>
            <a:endParaRPr lang="en-US" sz="1100" b="1" dirty="0" smtClean="0"/>
          </a:p>
          <a:p>
            <a:r>
              <a:rPr lang="en-US" sz="1100" b="1" dirty="0" smtClean="0"/>
              <a:t>Quebec </a:t>
            </a:r>
            <a:r>
              <a:rPr lang="en-US" sz="1100" b="1" dirty="0" smtClean="0"/>
              <a:t>Common Front</a:t>
            </a:r>
          </a:p>
          <a:p>
            <a:endParaRPr lang="en-US" sz="1100" dirty="0" smtClean="0"/>
          </a:p>
          <a:p>
            <a:r>
              <a:rPr lang="en-US" sz="1100" dirty="0" smtClean="0"/>
              <a:t>The </a:t>
            </a:r>
            <a:r>
              <a:rPr lang="en-US" sz="1100" dirty="0"/>
              <a:t>government offered a wage increase of 1.75% and 2% respectively for a fourth and a fifth year, with a possible adjustment of 1% more in 2015 if total inflation exceeds 6% during the five years.     In addition, the agreement provides that if GDP growth in 2010 and 2011 exceeds 8.3%, the government will increase salaries by 0.5% in 2012. If the sum of GDP growth from 2010 to 2012 exceeds 12.7%, salaries will go up by 1.5% more in 2013, and if GDP growth from 2010 to 2013 exceeds 17%, salaries will increase another 1.5% in 2014.</a:t>
            </a:r>
          </a:p>
        </p:txBody>
      </p:sp>
      <p:sp>
        <p:nvSpPr>
          <p:cNvPr id="4" name="Slide Number Placeholder 3"/>
          <p:cNvSpPr>
            <a:spLocks noGrp="1"/>
          </p:cNvSpPr>
          <p:nvPr>
            <p:ph type="sldNum" sz="quarter" idx="10"/>
          </p:nvPr>
        </p:nvSpPr>
        <p:spPr/>
        <p:txBody>
          <a:bodyPr/>
          <a:lstStyle/>
          <a:p>
            <a:fld id="{6B8AB2DE-4149-1245-9CD5-64770FB9973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been a lot of misinformation in press put instigated by business lobby groups such as the CFIB claiming all public sector workers are overpaid.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B8AB2DE-4149-1245-9CD5-64770FB9973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PS pay more equitable by occupational group, by region, by all characteristics we considered. </a:t>
            </a:r>
          </a:p>
          <a:p>
            <a:endParaRPr lang="en-US" dirty="0" smtClean="0"/>
          </a:p>
          <a:p>
            <a:r>
              <a:rPr lang="en-US" dirty="0" smtClean="0"/>
              <a:t>Making PS reflect private sector standards would increase inequality.</a:t>
            </a:r>
          </a:p>
          <a:p>
            <a:endParaRPr lang="en-US" dirty="0" smtClean="0"/>
          </a:p>
          <a:p>
            <a:r>
              <a:rPr lang="en-US" dirty="0" smtClean="0"/>
              <a:t>Instead private sector should reflect more equitable public sector standards with better pay at the lower levels and without the outrageous pay packets for CEOs.  </a:t>
            </a:r>
          </a:p>
          <a:p>
            <a:endParaRPr lang="en-US" dirty="0" smtClean="0"/>
          </a:p>
          <a:p>
            <a:r>
              <a:rPr lang="en-US" dirty="0" smtClean="0"/>
              <a:t>That would be better for the economy as well.</a:t>
            </a:r>
            <a:endParaRPr lang="en-US" dirty="0"/>
          </a:p>
        </p:txBody>
      </p:sp>
      <p:sp>
        <p:nvSpPr>
          <p:cNvPr id="4" name="Slide Number Placeholder 3"/>
          <p:cNvSpPr>
            <a:spLocks noGrp="1"/>
          </p:cNvSpPr>
          <p:nvPr>
            <p:ph type="sldNum" sz="quarter" idx="10"/>
          </p:nvPr>
        </p:nvSpPr>
        <p:spPr/>
        <p:txBody>
          <a:bodyPr/>
          <a:lstStyle/>
          <a:p>
            <a:fld id="{6B8AB2DE-4149-1245-9CD5-64770FB9973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8AB2DE-4149-1245-9CD5-64770FB9973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83F639CE-66A2-3240-9D9C-F13B1DE28141}" type="datetimeFigureOut">
              <a:rPr lang="en-US" smtClean="0"/>
              <a:pPr/>
              <a:t>1/31/12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3F639CE-66A2-3240-9D9C-F13B1DE28141}" type="datetimeFigureOut">
              <a:rPr lang="en-US" smtClean="0"/>
              <a:pPr/>
              <a:t>1/31/12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3F639CE-66A2-3240-9D9C-F13B1DE28141}" type="datetimeFigureOut">
              <a:rPr lang="en-US" smtClean="0"/>
              <a:pPr/>
              <a:t>1/31/12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3F639CE-66A2-3240-9D9C-F13B1DE28141}" type="datetimeFigureOut">
              <a:rPr lang="en-US" smtClean="0"/>
              <a:pPr/>
              <a:t>1/31/12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83F639CE-66A2-3240-9D9C-F13B1DE28141}" type="datetimeFigureOut">
              <a:rPr lang="en-US" smtClean="0"/>
              <a:pPr/>
              <a:t>1/31/12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83F639CE-66A2-3240-9D9C-F13B1DE28141}" type="datetimeFigureOut">
              <a:rPr lang="en-US" smtClean="0"/>
              <a:pPr/>
              <a:t>1/31/12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83F639CE-66A2-3240-9D9C-F13B1DE28141}" type="datetimeFigureOut">
              <a:rPr lang="en-US" smtClean="0"/>
              <a:pPr/>
              <a:t>1/31/12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83F639CE-66A2-3240-9D9C-F13B1DE28141}" type="datetimeFigureOut">
              <a:rPr lang="en-US" smtClean="0"/>
              <a:pPr/>
              <a:t>1/31/12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639CE-66A2-3240-9D9C-F13B1DE28141}" type="datetimeFigureOut">
              <a:rPr lang="en-US" smtClean="0"/>
              <a:pPr/>
              <a:t>1/31/12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3F639CE-66A2-3240-9D9C-F13B1DE28141}" type="datetimeFigureOut">
              <a:rPr lang="en-US" smtClean="0"/>
              <a:pPr/>
              <a:t>1/31/12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3F639CE-66A2-3240-9D9C-F13B1DE28141}" type="datetimeFigureOut">
              <a:rPr lang="en-US" smtClean="0"/>
              <a:pPr/>
              <a:t>1/31/12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DDAD-4C3F-274C-9694-29D596D264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639CE-66A2-3240-9D9C-F13B1DE28141}" type="datetimeFigureOut">
              <a:rPr lang="en-US" smtClean="0"/>
              <a:pPr/>
              <a:t>1/31/12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3DDAD-4C3F-274C-9694-29D596D264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251857"/>
            <a:ext cx="7772400" cy="1233264"/>
          </a:xfrm>
        </p:spPr>
        <p:txBody>
          <a:bodyPr>
            <a:noAutofit/>
          </a:bodyPr>
          <a:lstStyle/>
          <a:p>
            <a:r>
              <a:rPr lang="en-US" sz="3600" b="1" dirty="0" smtClean="0">
                <a:solidFill>
                  <a:srgbClr val="008000"/>
                </a:solidFill>
              </a:rPr>
              <a:t>The Climate for Bargaining</a:t>
            </a:r>
            <a:endParaRPr lang="en-US" sz="3600" b="1" dirty="0">
              <a:solidFill>
                <a:srgbClr val="008000"/>
              </a:solidFill>
            </a:endParaRPr>
          </a:p>
        </p:txBody>
      </p:sp>
      <p:sp>
        <p:nvSpPr>
          <p:cNvPr id="3" name="Subtitle 2"/>
          <p:cNvSpPr>
            <a:spLocks noGrp="1"/>
          </p:cNvSpPr>
          <p:nvPr>
            <p:ph type="subTitle" idx="1"/>
          </p:nvPr>
        </p:nvSpPr>
        <p:spPr>
          <a:xfrm>
            <a:off x="1542143" y="2739571"/>
            <a:ext cx="6400800" cy="2231752"/>
          </a:xfrm>
        </p:spPr>
        <p:txBody>
          <a:bodyPr>
            <a:noAutofit/>
          </a:bodyPr>
          <a:lstStyle/>
          <a:p>
            <a:r>
              <a:rPr lang="en-US" sz="2400" b="1" dirty="0" smtClean="0">
                <a:solidFill>
                  <a:srgbClr val="002060"/>
                </a:solidFill>
              </a:rPr>
              <a:t>CUPE Ontario School Board Co-</a:t>
            </a:r>
            <a:r>
              <a:rPr lang="en-US" sz="2400" b="1" dirty="0" err="1" smtClean="0">
                <a:solidFill>
                  <a:srgbClr val="002060"/>
                </a:solidFill>
              </a:rPr>
              <a:t>ordinating</a:t>
            </a:r>
            <a:r>
              <a:rPr lang="en-US" sz="2400" b="1" dirty="0" smtClean="0">
                <a:solidFill>
                  <a:srgbClr val="002060"/>
                </a:solidFill>
              </a:rPr>
              <a:t> Committee Bargaining Conference</a:t>
            </a:r>
          </a:p>
          <a:p>
            <a:r>
              <a:rPr lang="en-US" sz="2400" b="1" dirty="0" smtClean="0">
                <a:solidFill>
                  <a:srgbClr val="002060"/>
                </a:solidFill>
              </a:rPr>
              <a:t>1 February 2012 </a:t>
            </a:r>
          </a:p>
          <a:p>
            <a:endParaRPr lang="en-US" sz="2400" b="1" dirty="0" smtClean="0">
              <a:solidFill>
                <a:srgbClr val="002060"/>
              </a:solidFill>
            </a:endParaRPr>
          </a:p>
          <a:p>
            <a:r>
              <a:rPr lang="en-US" sz="2400" b="1" dirty="0" smtClean="0">
                <a:solidFill>
                  <a:srgbClr val="002060"/>
                </a:solidFill>
              </a:rPr>
              <a:t>Toby Sanger, CUPE National</a:t>
            </a:r>
            <a:endParaRPr lang="en-US" sz="2400" b="1" dirty="0">
              <a:solidFill>
                <a:srgbClr val="002060"/>
              </a:solidFill>
            </a:endParaRPr>
          </a:p>
        </p:txBody>
      </p:sp>
      <p:pic>
        <p:nvPicPr>
          <p:cNvPr id="1026" name="Picture 2" descr="C:\Documents and Settings\tsanger\Desktop\CUPESCFP_text_pms227.jpg"/>
          <p:cNvPicPr>
            <a:picLocks noChangeAspect="1" noChangeArrowheads="1"/>
          </p:cNvPicPr>
          <p:nvPr/>
        </p:nvPicPr>
        <p:blipFill>
          <a:blip r:embed="rId3" cstate="print"/>
          <a:srcRect/>
          <a:stretch>
            <a:fillRect/>
          </a:stretch>
        </p:blipFill>
        <p:spPr bwMode="auto">
          <a:xfrm>
            <a:off x="2251528" y="5633162"/>
            <a:ext cx="4694524" cy="3442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3"/>
          <p:cNvSpPr txBox="1">
            <a:spLocks/>
          </p:cNvSpPr>
          <p:nvPr/>
        </p:nvSpPr>
        <p:spPr>
          <a:xfrm>
            <a:off x="684213" y="476250"/>
            <a:ext cx="8280400" cy="649288"/>
          </a:xfrm>
          <a:prstGeom prst="rect">
            <a:avLst/>
          </a:prstGeom>
        </p:spPr>
        <p:txBody>
          <a:bodyPr anchor="ctr">
            <a:normAutofit/>
          </a:bodyPr>
          <a:lstStyle/>
          <a:p>
            <a:pPr fontAlgn="auto">
              <a:spcAft>
                <a:spcPts val="0"/>
              </a:spcAft>
              <a:defRPr/>
            </a:pPr>
            <a:r>
              <a:rPr lang="en-US" sz="3200" b="1" dirty="0" smtClean="0">
                <a:solidFill>
                  <a:schemeClr val="accent1">
                    <a:lumMod val="50000"/>
                  </a:schemeClr>
                </a:solidFill>
                <a:latin typeface="+mj-lt"/>
                <a:ea typeface="+mj-ea"/>
                <a:cs typeface="+mj-cs"/>
              </a:rPr>
              <a:t>Ontario program spending by ministry</a:t>
            </a:r>
            <a:endParaRPr lang="en-US" sz="3200" b="1" dirty="0">
              <a:solidFill>
                <a:schemeClr val="accent1">
                  <a:lumMod val="50000"/>
                </a:schemeClr>
              </a:solidFill>
              <a:latin typeface="+mj-lt"/>
              <a:ea typeface="+mj-ea"/>
              <a:cs typeface="+mj-cs"/>
            </a:endParaRPr>
          </a:p>
        </p:txBody>
      </p:sp>
      <p:cxnSp>
        <p:nvCxnSpPr>
          <p:cNvPr id="5" name="Straight Connector 4"/>
          <p:cNvCxnSpPr/>
          <p:nvPr/>
        </p:nvCxnSpPr>
        <p:spPr>
          <a:xfrm flipV="1">
            <a:off x="798286" y="1125538"/>
            <a:ext cx="7828643" cy="4762"/>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graphicFrame>
        <p:nvGraphicFramePr>
          <p:cNvPr id="7" name="Chart 6"/>
          <p:cNvGraphicFramePr/>
          <p:nvPr/>
        </p:nvGraphicFramePr>
        <p:xfrm>
          <a:off x="1505856" y="1130300"/>
          <a:ext cx="6177643" cy="53376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hart 3"/>
          <p:cNvGraphicFramePr/>
          <p:nvPr/>
        </p:nvGraphicFramePr>
        <p:xfrm>
          <a:off x="780142" y="1251857"/>
          <a:ext cx="7347857" cy="4934857"/>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3"/>
          <p:cNvSpPr txBox="1">
            <a:spLocks/>
          </p:cNvSpPr>
          <p:nvPr/>
        </p:nvSpPr>
        <p:spPr>
          <a:xfrm>
            <a:off x="684213" y="476250"/>
            <a:ext cx="8280400" cy="649288"/>
          </a:xfrm>
          <a:prstGeom prst="rect">
            <a:avLst/>
          </a:prstGeom>
        </p:spPr>
        <p:txBody>
          <a:bodyPr anchor="ctr">
            <a:normAutofit/>
          </a:bodyPr>
          <a:lstStyle/>
          <a:p>
            <a:pPr fontAlgn="auto">
              <a:spcAft>
                <a:spcPts val="0"/>
              </a:spcAft>
              <a:defRPr/>
            </a:pPr>
            <a:r>
              <a:rPr lang="en-US" sz="3200" b="1" dirty="0" err="1" smtClean="0">
                <a:solidFill>
                  <a:schemeClr val="accent1">
                    <a:lumMod val="50000"/>
                  </a:schemeClr>
                </a:solidFill>
                <a:latin typeface="+mj-lt"/>
                <a:ea typeface="+mj-ea"/>
                <a:cs typeface="+mj-cs"/>
              </a:rPr>
              <a:t>McGuinty</a:t>
            </a:r>
            <a:r>
              <a:rPr lang="en-US" sz="3200" b="1" dirty="0" smtClean="0">
                <a:solidFill>
                  <a:schemeClr val="accent1">
                    <a:lumMod val="50000"/>
                  </a:schemeClr>
                </a:solidFill>
                <a:latin typeface="+mj-lt"/>
                <a:ea typeface="+mj-ea"/>
                <a:cs typeface="+mj-cs"/>
              </a:rPr>
              <a:t> III cuts to be worse than Harris I?</a:t>
            </a:r>
            <a:endParaRPr lang="en-US" sz="3200" b="1" dirty="0">
              <a:solidFill>
                <a:schemeClr val="accent1">
                  <a:lumMod val="50000"/>
                </a:schemeClr>
              </a:solidFill>
              <a:latin typeface="+mj-lt"/>
              <a:ea typeface="+mj-ea"/>
              <a:cs typeface="+mj-cs"/>
            </a:endParaRPr>
          </a:p>
        </p:txBody>
      </p:sp>
      <p:cxnSp>
        <p:nvCxnSpPr>
          <p:cNvPr id="6" name="Straight Connector 5"/>
          <p:cNvCxnSpPr/>
          <p:nvPr/>
        </p:nvCxnSpPr>
        <p:spPr>
          <a:xfrm flipV="1">
            <a:off x="798286" y="1125538"/>
            <a:ext cx="7828643" cy="4762"/>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839200" cy="563562"/>
          </a:xfrm>
        </p:spPr>
        <p:txBody>
          <a:bodyPr>
            <a:noAutofit/>
          </a:bodyPr>
          <a:lstStyle/>
          <a:p>
            <a:r>
              <a:rPr lang="en-CA" sz="3200" b="1" dirty="0" smtClean="0">
                <a:solidFill>
                  <a:schemeClr val="accent1">
                    <a:lumMod val="75000"/>
                  </a:schemeClr>
                </a:solidFill>
              </a:rPr>
              <a:t>It doesn’t need to be like this: </a:t>
            </a:r>
            <a:br>
              <a:rPr lang="en-CA" sz="3200" b="1" dirty="0" smtClean="0">
                <a:solidFill>
                  <a:schemeClr val="accent1">
                    <a:lumMod val="75000"/>
                  </a:schemeClr>
                </a:solidFill>
              </a:rPr>
            </a:br>
            <a:r>
              <a:rPr lang="en-CA" sz="3200" b="1" dirty="0" smtClean="0">
                <a:solidFill>
                  <a:schemeClr val="accent1">
                    <a:lumMod val="75000"/>
                  </a:schemeClr>
                </a:solidFill>
              </a:rPr>
              <a:t>Ontario can reach balance with decent program spending growth and tax fairness</a:t>
            </a:r>
            <a:endParaRPr lang="en-US" sz="3200" b="1" dirty="0">
              <a:solidFill>
                <a:schemeClr val="accent1">
                  <a:lumMod val="75000"/>
                </a:schemeClr>
              </a:solidFill>
            </a:endParaRPr>
          </a:p>
        </p:txBody>
      </p:sp>
      <p:graphicFrame>
        <p:nvGraphicFramePr>
          <p:cNvPr id="4" name="C 4"/>
          <p:cNvGraphicFramePr>
            <a:graphicFrameLocks noGrp="1"/>
          </p:cNvGraphicFramePr>
          <p:nvPr>
            <p:ph idx="1"/>
          </p:nvPr>
        </p:nvGraphicFramePr>
        <p:xfrm>
          <a:off x="1066800" y="1645556"/>
          <a:ext cx="7162800" cy="48307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3200" b="1" dirty="0" smtClean="0">
                <a:solidFill>
                  <a:schemeClr val="accent1">
                    <a:lumMod val="75000"/>
                  </a:schemeClr>
                </a:solidFill>
              </a:rPr>
              <a:t>Fair and Progressive Tax Options</a:t>
            </a:r>
            <a:endParaRPr lang="en-US" sz="3200" b="1" dirty="0">
              <a:solidFill>
                <a:schemeClr val="accent1">
                  <a:lumMod val="75000"/>
                </a:schemeClr>
              </a:solidFill>
            </a:endParaRPr>
          </a:p>
        </p:txBody>
      </p:sp>
      <p:graphicFrame>
        <p:nvGraphicFramePr>
          <p:cNvPr id="4" name="Content Placeholder 3"/>
          <p:cNvGraphicFramePr>
            <a:graphicFrameLocks noGrp="1"/>
          </p:cNvGraphicFramePr>
          <p:nvPr>
            <p:ph idx="1"/>
          </p:nvPr>
        </p:nvGraphicFramePr>
        <p:xfrm>
          <a:off x="457200" y="1219200"/>
          <a:ext cx="8229600" cy="4079240"/>
        </p:xfrm>
        <a:graphic>
          <a:graphicData uri="http://schemas.openxmlformats.org/drawingml/2006/table">
            <a:tbl>
              <a:tblPr firstRow="1" bandRow="1">
                <a:tableStyleId>{5C22544A-7EE6-4342-B048-85BDC9FD1C3A}</a:tableStyleId>
              </a:tblPr>
              <a:tblGrid>
                <a:gridCol w="6477000"/>
                <a:gridCol w="1752600"/>
              </a:tblGrid>
              <a:tr h="370840">
                <a:tc>
                  <a:txBody>
                    <a:bodyPr/>
                    <a:lstStyle/>
                    <a:p>
                      <a:r>
                        <a:rPr lang="en-CA" dirty="0" smtClean="0"/>
                        <a:t>Examples of Tax Measures for Ontario</a:t>
                      </a:r>
                      <a:endParaRPr lang="en-US" dirty="0"/>
                    </a:p>
                  </a:txBody>
                  <a:tcPr/>
                </a:tc>
                <a:tc>
                  <a:txBody>
                    <a:bodyPr/>
                    <a:lstStyle/>
                    <a:p>
                      <a:pPr algn="ctr"/>
                      <a:r>
                        <a:rPr lang="en-CA" dirty="0" smtClean="0"/>
                        <a:t>Revenues</a:t>
                      </a:r>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r>
                        <a:rPr lang="en-CA" dirty="0" smtClean="0"/>
                        <a:t>Eliminate Tax Preferences for Stock Options and Capital Gains  </a:t>
                      </a:r>
                      <a:endParaRPr lang="en-US" dirty="0"/>
                    </a:p>
                  </a:txBody>
                  <a:tcPr/>
                </a:tc>
                <a:tc>
                  <a:txBody>
                    <a:bodyPr/>
                    <a:lstStyle/>
                    <a:p>
                      <a:pPr algn="ctr"/>
                      <a:r>
                        <a:rPr lang="en-CA" dirty="0" smtClean="0"/>
                        <a:t>$1.5</a:t>
                      </a:r>
                      <a:endParaRPr lang="en-US" dirty="0"/>
                    </a:p>
                  </a:txBody>
                  <a:tcPr/>
                </a:tc>
              </a:tr>
              <a:tr h="370840">
                <a:tc>
                  <a:txBody>
                    <a:bodyPr/>
                    <a:lstStyle/>
                    <a:p>
                      <a:r>
                        <a:rPr lang="en-CA" dirty="0" smtClean="0"/>
                        <a:t>Restore Corporate</a:t>
                      </a:r>
                      <a:r>
                        <a:rPr lang="en-CA" baseline="0" dirty="0" smtClean="0"/>
                        <a:t> tax rate to 14%</a:t>
                      </a:r>
                      <a:endParaRPr lang="en-US" dirty="0"/>
                    </a:p>
                  </a:txBody>
                  <a:tcPr/>
                </a:tc>
                <a:tc>
                  <a:txBody>
                    <a:bodyPr/>
                    <a:lstStyle/>
                    <a:p>
                      <a:pPr algn="ctr"/>
                      <a:r>
                        <a:rPr lang="en-CA" dirty="0" smtClean="0"/>
                        <a:t>$2.4</a:t>
                      </a:r>
                      <a:endParaRPr lang="en-US" dirty="0"/>
                    </a:p>
                  </a:txBody>
                  <a:tcPr/>
                </a:tc>
              </a:tr>
              <a:tr h="370840">
                <a:tc>
                  <a:txBody>
                    <a:bodyPr/>
                    <a:lstStyle/>
                    <a:p>
                      <a:r>
                        <a:rPr lang="en-CA" dirty="0" smtClean="0"/>
                        <a:t>Restore Capital tax for Corporations</a:t>
                      </a:r>
                      <a:endParaRPr lang="en-US" dirty="0"/>
                    </a:p>
                  </a:txBody>
                  <a:tcPr/>
                </a:tc>
                <a:tc>
                  <a:txBody>
                    <a:bodyPr/>
                    <a:lstStyle/>
                    <a:p>
                      <a:pPr algn="ctr"/>
                      <a:r>
                        <a:rPr lang="en-CA" dirty="0" smtClean="0"/>
                        <a:t>$1.6</a:t>
                      </a:r>
                      <a:endParaRPr lang="en-US" dirty="0"/>
                    </a:p>
                  </a:txBody>
                  <a:tcPr/>
                </a:tc>
              </a:tr>
              <a:tr h="370840">
                <a:tc>
                  <a:txBody>
                    <a:bodyPr/>
                    <a:lstStyle/>
                    <a:p>
                      <a:r>
                        <a:rPr lang="en-CA" dirty="0" smtClean="0"/>
                        <a:t>Introduce</a:t>
                      </a:r>
                      <a:r>
                        <a:rPr lang="en-CA" baseline="0" dirty="0" smtClean="0"/>
                        <a:t> tax on income over $500,000 by two percentage points</a:t>
                      </a:r>
                      <a:endParaRPr lang="en-US" dirty="0"/>
                    </a:p>
                  </a:txBody>
                  <a:tcPr/>
                </a:tc>
                <a:tc>
                  <a:txBody>
                    <a:bodyPr/>
                    <a:lstStyle/>
                    <a:p>
                      <a:pPr algn="ctr"/>
                      <a:r>
                        <a:rPr lang="en-CA" dirty="0" smtClean="0"/>
                        <a:t>$0.5</a:t>
                      </a:r>
                      <a:endParaRPr lang="en-US" dirty="0"/>
                    </a:p>
                  </a:txBody>
                  <a:tcPr/>
                </a:tc>
              </a:tr>
              <a:tr h="370840">
                <a:tc>
                  <a:txBody>
                    <a:bodyPr/>
                    <a:lstStyle/>
                    <a:p>
                      <a:r>
                        <a:rPr lang="en-CA" dirty="0" smtClean="0"/>
                        <a:t>Financial transactions</a:t>
                      </a:r>
                      <a:r>
                        <a:rPr lang="en-CA" baseline="0" dirty="0" smtClean="0"/>
                        <a:t> tax at 0.1%</a:t>
                      </a:r>
                      <a:endParaRPr lang="en-US" dirty="0"/>
                    </a:p>
                  </a:txBody>
                  <a:tcPr/>
                </a:tc>
                <a:tc>
                  <a:txBody>
                    <a:bodyPr/>
                    <a:lstStyle/>
                    <a:p>
                      <a:pPr algn="ctr"/>
                      <a:r>
                        <a:rPr lang="en-CA" dirty="0" smtClean="0"/>
                        <a:t>$1.0 </a:t>
                      </a:r>
                      <a:endParaRPr lang="en-US" dirty="0"/>
                    </a:p>
                  </a:txBody>
                  <a:tcPr/>
                </a:tc>
              </a:tr>
              <a:tr h="370840">
                <a:tc>
                  <a:txBody>
                    <a:bodyPr/>
                    <a:lstStyle/>
                    <a:p>
                      <a:r>
                        <a:rPr lang="en-CA" dirty="0" smtClean="0"/>
                        <a:t>Eliminate Employer  Health Tax exemption for small business</a:t>
                      </a:r>
                      <a:endParaRPr lang="en-US" dirty="0"/>
                    </a:p>
                  </a:txBody>
                  <a:tcPr/>
                </a:tc>
                <a:tc>
                  <a:txBody>
                    <a:bodyPr/>
                    <a:lstStyle/>
                    <a:p>
                      <a:pPr algn="ctr"/>
                      <a:r>
                        <a:rPr lang="en-CA" dirty="0" smtClean="0"/>
                        <a:t>$2.3</a:t>
                      </a:r>
                      <a:endParaRPr lang="en-US" dirty="0"/>
                    </a:p>
                  </a:txBody>
                  <a:tcPr/>
                </a:tc>
              </a:tr>
              <a:tr h="370840">
                <a:tc>
                  <a:txBody>
                    <a:bodyPr/>
                    <a:lstStyle/>
                    <a:p>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dirty="0" smtClean="0"/>
                        <a:t>Total</a:t>
                      </a:r>
                      <a:endParaRPr lang="en-US" b="1" dirty="0" smtClean="0"/>
                    </a:p>
                  </a:txBody>
                  <a:tcPr/>
                </a:tc>
                <a:tc>
                  <a:txBody>
                    <a:bodyPr/>
                    <a:lstStyle/>
                    <a:p>
                      <a:pPr algn="ctr"/>
                      <a:r>
                        <a:rPr lang="en-CA" b="1" dirty="0" smtClean="0"/>
                        <a:t>$9.3</a:t>
                      </a:r>
                      <a:endParaRPr lang="en-US" b="1" dirty="0"/>
                    </a:p>
                  </a:txBody>
                  <a:tcPr/>
                </a:tc>
              </a:tr>
              <a:tr h="370840">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hart 4"/>
          <p:cNvGraphicFramePr/>
          <p:nvPr/>
        </p:nvGraphicFramePr>
        <p:xfrm>
          <a:off x="879929" y="1324430"/>
          <a:ext cx="7000421" cy="487952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3"/>
          <p:cNvSpPr txBox="1">
            <a:spLocks/>
          </p:cNvSpPr>
          <p:nvPr/>
        </p:nvSpPr>
        <p:spPr>
          <a:xfrm>
            <a:off x="684213" y="476250"/>
            <a:ext cx="8280400" cy="649288"/>
          </a:xfrm>
          <a:prstGeom prst="rect">
            <a:avLst/>
          </a:prstGeom>
        </p:spPr>
        <p:txBody>
          <a:bodyPr anchor="ctr">
            <a:normAutofit/>
          </a:bodyPr>
          <a:lstStyle/>
          <a:p>
            <a:pPr fontAlgn="auto">
              <a:spcAft>
                <a:spcPts val="0"/>
              </a:spcAft>
              <a:defRPr/>
            </a:pPr>
            <a:r>
              <a:rPr lang="en-US" sz="3200" b="1" dirty="0" smtClean="0">
                <a:solidFill>
                  <a:schemeClr val="accent1">
                    <a:lumMod val="50000"/>
                  </a:schemeClr>
                </a:solidFill>
                <a:latin typeface="+mj-lt"/>
                <a:ea typeface="+mj-ea"/>
                <a:cs typeface="+mj-cs"/>
              </a:rPr>
              <a:t>Public spending fuelled recovery</a:t>
            </a:r>
            <a:endParaRPr lang="en-US" sz="3200" b="1" dirty="0">
              <a:solidFill>
                <a:schemeClr val="accent1">
                  <a:lumMod val="50000"/>
                </a:schemeClr>
              </a:solidFill>
              <a:latin typeface="+mj-lt"/>
              <a:ea typeface="+mj-ea"/>
              <a:cs typeface="+mj-cs"/>
            </a:endParaRPr>
          </a:p>
        </p:txBody>
      </p:sp>
      <p:cxnSp>
        <p:nvCxnSpPr>
          <p:cNvPr id="7" name="Straight Connector 6"/>
          <p:cNvCxnSpPr/>
          <p:nvPr/>
        </p:nvCxnSpPr>
        <p:spPr>
          <a:xfrm flipV="1">
            <a:off x="798286" y="1125538"/>
            <a:ext cx="7828643" cy="4762"/>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908050"/>
            <a:ext cx="8229600" cy="922338"/>
          </a:xfrm>
        </p:spPr>
        <p:txBody>
          <a:bodyPr/>
          <a:lstStyle/>
          <a:p>
            <a:pPr eaLnBrk="1" hangingPunct="1"/>
            <a:r>
              <a:rPr lang="en-US" smtClean="0"/>
              <a:t> </a:t>
            </a:r>
          </a:p>
        </p:txBody>
      </p:sp>
      <p:sp>
        <p:nvSpPr>
          <p:cNvPr id="5" name="Title 13"/>
          <p:cNvSpPr txBox="1">
            <a:spLocks/>
          </p:cNvSpPr>
          <p:nvPr/>
        </p:nvSpPr>
        <p:spPr>
          <a:xfrm>
            <a:off x="684213" y="476250"/>
            <a:ext cx="8280400" cy="649288"/>
          </a:xfrm>
          <a:prstGeom prst="rect">
            <a:avLst/>
          </a:prstGeom>
        </p:spPr>
        <p:txBody>
          <a:bodyPr anchor="ctr">
            <a:normAutofit/>
          </a:bodyPr>
          <a:lstStyle/>
          <a:p>
            <a:pPr fontAlgn="auto">
              <a:spcAft>
                <a:spcPts val="0"/>
              </a:spcAft>
              <a:defRPr/>
            </a:pPr>
            <a:r>
              <a:rPr lang="en-US" sz="3200" b="1" dirty="0">
                <a:solidFill>
                  <a:schemeClr val="accent1">
                    <a:lumMod val="50000"/>
                  </a:schemeClr>
                </a:solidFill>
                <a:latin typeface="+mj-lt"/>
                <a:ea typeface="+mj-ea"/>
                <a:cs typeface="+mj-cs"/>
              </a:rPr>
              <a:t>Wage </a:t>
            </a:r>
            <a:r>
              <a:rPr lang="en-US" sz="3200" b="1" dirty="0" smtClean="0">
                <a:solidFill>
                  <a:schemeClr val="accent1">
                    <a:lumMod val="50000"/>
                  </a:schemeClr>
                </a:solidFill>
                <a:latin typeface="+mj-lt"/>
                <a:ea typeface="+mj-ea"/>
                <a:cs typeface="+mj-cs"/>
              </a:rPr>
              <a:t>increases </a:t>
            </a:r>
            <a:r>
              <a:rPr lang="en-US" sz="3200" b="1" dirty="0">
                <a:solidFill>
                  <a:schemeClr val="accent1">
                    <a:lumMod val="50000"/>
                  </a:schemeClr>
                </a:solidFill>
                <a:latin typeface="+mj-lt"/>
                <a:ea typeface="+mj-ea"/>
                <a:cs typeface="+mj-cs"/>
              </a:rPr>
              <a:t>below </a:t>
            </a:r>
            <a:r>
              <a:rPr lang="en-US" sz="3200" b="1" dirty="0" smtClean="0">
                <a:solidFill>
                  <a:schemeClr val="accent1">
                    <a:lumMod val="50000"/>
                  </a:schemeClr>
                </a:solidFill>
                <a:latin typeface="+mj-lt"/>
                <a:ea typeface="+mj-ea"/>
                <a:cs typeface="+mj-cs"/>
              </a:rPr>
              <a:t>inflation − again</a:t>
            </a:r>
            <a:endParaRPr lang="en-US" sz="3200" b="1" dirty="0">
              <a:solidFill>
                <a:schemeClr val="accent1">
                  <a:lumMod val="50000"/>
                </a:schemeClr>
              </a:solidFill>
              <a:latin typeface="+mj-lt"/>
              <a:ea typeface="+mj-ea"/>
              <a:cs typeface="+mj-cs"/>
            </a:endParaRPr>
          </a:p>
        </p:txBody>
      </p:sp>
      <p:cxnSp>
        <p:nvCxnSpPr>
          <p:cNvPr id="6" name="Straight Connector 5"/>
          <p:cNvCxnSpPr/>
          <p:nvPr/>
        </p:nvCxnSpPr>
        <p:spPr>
          <a:xfrm>
            <a:off x="684213" y="1125538"/>
            <a:ext cx="7543800" cy="1587"/>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
        <p:nvSpPr>
          <p:cNvPr id="7" name="Slide Number Placeholder 6"/>
          <p:cNvSpPr>
            <a:spLocks noGrp="1"/>
          </p:cNvSpPr>
          <p:nvPr>
            <p:ph type="sldNum" sz="quarter" idx="12"/>
          </p:nvPr>
        </p:nvSpPr>
        <p:spPr/>
        <p:txBody>
          <a:bodyPr/>
          <a:lstStyle/>
          <a:p>
            <a:pPr>
              <a:defRPr/>
            </a:pPr>
            <a:fld id="{A274F98E-5EF9-4E71-AC65-A186697D39AE}" type="slidenum">
              <a:rPr lang="en-US"/>
              <a:pPr>
                <a:defRPr/>
              </a:pPr>
              <a:t>3</a:t>
            </a:fld>
            <a:endParaRPr lang="en-US"/>
          </a:p>
        </p:txBody>
      </p:sp>
      <p:graphicFrame>
        <p:nvGraphicFramePr>
          <p:cNvPr id="11" name="Chart 10"/>
          <p:cNvGraphicFramePr/>
          <p:nvPr/>
        </p:nvGraphicFramePr>
        <p:xfrm>
          <a:off x="716642" y="1288142"/>
          <a:ext cx="8020957" cy="49221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1188" y="274638"/>
            <a:ext cx="8075612" cy="511175"/>
          </a:xfrm>
        </p:spPr>
        <p:txBody>
          <a:bodyPr>
            <a:normAutofit fontScale="90000"/>
          </a:bodyPr>
          <a:lstStyle/>
          <a:p>
            <a:pPr algn="l" eaLnBrk="1" hangingPunct="1"/>
            <a:r>
              <a:rPr lang="en-US" sz="3600" b="1" dirty="0" smtClean="0">
                <a:solidFill>
                  <a:schemeClr val="accent1">
                    <a:lumMod val="50000"/>
                  </a:schemeClr>
                </a:solidFill>
              </a:rPr>
              <a:t>Public sector wages only just recovered </a:t>
            </a:r>
          </a:p>
        </p:txBody>
      </p:sp>
      <p:graphicFrame>
        <p:nvGraphicFramePr>
          <p:cNvPr id="6" name="Content Placeholder 5"/>
          <p:cNvGraphicFramePr>
            <a:graphicFrameLocks noGrp="1"/>
          </p:cNvGraphicFramePr>
          <p:nvPr>
            <p:ph idx="1"/>
          </p:nvPr>
        </p:nvGraphicFramePr>
        <p:xfrm>
          <a:off x="755576" y="1052736"/>
          <a:ext cx="7704856" cy="5073427"/>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a:off x="611188" y="908050"/>
            <a:ext cx="7543800" cy="1588"/>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1188" y="274638"/>
            <a:ext cx="8075612" cy="511175"/>
          </a:xfrm>
        </p:spPr>
        <p:txBody>
          <a:bodyPr>
            <a:normAutofit fontScale="90000"/>
          </a:bodyPr>
          <a:lstStyle/>
          <a:p>
            <a:pPr algn="l" eaLnBrk="1" hangingPunct="1"/>
            <a:r>
              <a:rPr lang="en-US" sz="3600" b="1" dirty="0" smtClean="0">
                <a:solidFill>
                  <a:schemeClr val="accent1">
                    <a:lumMod val="50000"/>
                  </a:schemeClr>
                </a:solidFill>
              </a:rPr>
              <a:t>Base wage increases by Sector Ontario</a:t>
            </a:r>
          </a:p>
        </p:txBody>
      </p:sp>
      <p:cxnSp>
        <p:nvCxnSpPr>
          <p:cNvPr id="7" name="Straight Connector 6"/>
          <p:cNvCxnSpPr/>
          <p:nvPr/>
        </p:nvCxnSpPr>
        <p:spPr>
          <a:xfrm>
            <a:off x="611188" y="908050"/>
            <a:ext cx="7543800" cy="1588"/>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graphicFrame>
        <p:nvGraphicFramePr>
          <p:cNvPr id="8" name="Content Placeholder 7"/>
          <p:cNvGraphicFramePr>
            <a:graphicFrameLocks noGrp="1"/>
          </p:cNvGraphicFramePr>
          <p:nvPr>
            <p:ph idx="1"/>
          </p:nvPr>
        </p:nvGraphicFramePr>
        <p:xfrm>
          <a:off x="457200" y="2292023"/>
          <a:ext cx="8229600" cy="2966720"/>
        </p:xfrm>
        <a:graphic>
          <a:graphicData uri="http://schemas.openxmlformats.org/drawingml/2006/table">
            <a:tbl>
              <a:tblPr firstRow="1" bandRow="1">
                <a:tableStyleId>{5C22544A-7EE6-4342-B048-85BDC9FD1C3A}</a:tableStyleId>
              </a:tblPr>
              <a:tblGrid>
                <a:gridCol w="4808505"/>
                <a:gridCol w="1104766"/>
                <a:gridCol w="1187364"/>
                <a:gridCol w="1128965"/>
              </a:tblGrid>
              <a:tr h="370840">
                <a:tc>
                  <a:txBody>
                    <a:bodyPr/>
                    <a:lstStyle/>
                    <a:p>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r>
              <a:tr h="370840">
                <a:tc>
                  <a:txBody>
                    <a:bodyPr/>
                    <a:lstStyle/>
                    <a:p>
                      <a:r>
                        <a:rPr lang="en-US" dirty="0" smtClean="0"/>
                        <a:t>All Sectors</a:t>
                      </a:r>
                    </a:p>
                  </a:txBody>
                  <a:tcPr/>
                </a:tc>
                <a:tc>
                  <a:txBody>
                    <a:bodyPr/>
                    <a:lstStyle/>
                    <a:p>
                      <a:pPr algn="ctr"/>
                      <a:r>
                        <a:rPr lang="en-US" dirty="0" smtClean="0"/>
                        <a:t>2.2</a:t>
                      </a:r>
                      <a:endParaRPr lang="en-US" dirty="0"/>
                    </a:p>
                  </a:txBody>
                  <a:tcPr/>
                </a:tc>
                <a:tc>
                  <a:txBody>
                    <a:bodyPr/>
                    <a:lstStyle/>
                    <a:p>
                      <a:pPr algn="ctr"/>
                      <a:r>
                        <a:rPr lang="en-US" dirty="0" smtClean="0"/>
                        <a:t>2.0</a:t>
                      </a:r>
                      <a:endParaRPr lang="en-US" dirty="0"/>
                    </a:p>
                  </a:txBody>
                  <a:tcPr/>
                </a:tc>
                <a:tc>
                  <a:txBody>
                    <a:bodyPr/>
                    <a:lstStyle/>
                    <a:p>
                      <a:pPr algn="ctr"/>
                      <a:r>
                        <a:rPr lang="en-US" dirty="0" smtClean="0"/>
                        <a:t>1.7</a:t>
                      </a:r>
                      <a:endParaRPr lang="en-US" dirty="0"/>
                    </a:p>
                  </a:txBody>
                  <a:tcPr/>
                </a:tc>
              </a:tr>
              <a:tr h="370840">
                <a:tc>
                  <a:txBody>
                    <a:bodyPr/>
                    <a:lstStyle/>
                    <a:p>
                      <a:r>
                        <a:rPr lang="en-US" dirty="0" smtClean="0"/>
                        <a:t>Private Sector</a:t>
                      </a:r>
                      <a:endParaRPr lang="en-US" dirty="0"/>
                    </a:p>
                  </a:txBody>
                  <a:tcPr/>
                </a:tc>
                <a:tc>
                  <a:txBody>
                    <a:bodyPr/>
                    <a:lstStyle/>
                    <a:p>
                      <a:pPr algn="ctr"/>
                      <a:r>
                        <a:rPr lang="en-US" dirty="0" smtClean="0"/>
                        <a:t>1.3</a:t>
                      </a:r>
                      <a:endParaRPr lang="en-US" dirty="0"/>
                    </a:p>
                  </a:txBody>
                  <a:tcPr/>
                </a:tc>
                <a:tc>
                  <a:txBody>
                    <a:bodyPr/>
                    <a:lstStyle/>
                    <a:p>
                      <a:pPr algn="ctr"/>
                      <a:r>
                        <a:rPr lang="en-US" dirty="0" smtClean="0"/>
                        <a:t>2.0</a:t>
                      </a:r>
                      <a:endParaRPr lang="en-US" dirty="0"/>
                    </a:p>
                  </a:txBody>
                  <a:tcPr/>
                </a:tc>
                <a:tc>
                  <a:txBody>
                    <a:bodyPr/>
                    <a:lstStyle/>
                    <a:p>
                      <a:pPr algn="ctr"/>
                      <a:r>
                        <a:rPr lang="en-US" dirty="0" smtClean="0"/>
                        <a:t>1.9</a:t>
                      </a:r>
                      <a:endParaRPr lang="en-US" dirty="0"/>
                    </a:p>
                  </a:txBody>
                  <a:tcPr/>
                </a:tc>
              </a:tr>
              <a:tr h="370840">
                <a:tc>
                  <a:txBody>
                    <a:bodyPr/>
                    <a:lstStyle/>
                    <a:p>
                      <a:r>
                        <a:rPr lang="en-US" dirty="0" smtClean="0"/>
                        <a:t>Public Sector</a:t>
                      </a:r>
                      <a:endParaRPr lang="en-US" dirty="0"/>
                    </a:p>
                  </a:txBody>
                  <a:tcPr/>
                </a:tc>
                <a:tc>
                  <a:txBody>
                    <a:bodyPr/>
                    <a:lstStyle/>
                    <a:p>
                      <a:pPr algn="ctr"/>
                      <a:r>
                        <a:rPr lang="en-US" dirty="0" smtClean="0"/>
                        <a:t>2.5</a:t>
                      </a:r>
                      <a:endParaRPr lang="en-US" dirty="0"/>
                    </a:p>
                  </a:txBody>
                  <a:tcPr/>
                </a:tc>
                <a:tc>
                  <a:txBody>
                    <a:bodyPr/>
                    <a:lstStyle/>
                    <a:p>
                      <a:pPr algn="ctr"/>
                      <a:r>
                        <a:rPr lang="en-US" dirty="0" smtClean="0"/>
                        <a:t>1.9</a:t>
                      </a:r>
                      <a:endParaRPr lang="en-US" dirty="0"/>
                    </a:p>
                  </a:txBody>
                  <a:tcPr/>
                </a:tc>
                <a:tc>
                  <a:txBody>
                    <a:bodyPr/>
                    <a:lstStyle/>
                    <a:p>
                      <a:pPr algn="ctr"/>
                      <a:r>
                        <a:rPr lang="en-US" dirty="0" smtClean="0"/>
                        <a:t>1.6</a:t>
                      </a:r>
                      <a:endParaRPr lang="en-US" dirty="0"/>
                    </a:p>
                  </a:txBody>
                  <a:tcPr/>
                </a:tc>
              </a:tr>
              <a:tr h="370840">
                <a:tc>
                  <a:txBody>
                    <a:bodyPr/>
                    <a:lstStyle/>
                    <a:p>
                      <a:r>
                        <a:rPr lang="en-US" dirty="0" smtClean="0"/>
                        <a:t>- Public Administration (</a:t>
                      </a:r>
                      <a:r>
                        <a:rPr lang="en-US" dirty="0" err="1" smtClean="0"/>
                        <a:t>incl</a:t>
                      </a:r>
                      <a:r>
                        <a:rPr lang="en-US" dirty="0" smtClean="0"/>
                        <a:t> Fed &amp; Municipal)</a:t>
                      </a:r>
                      <a:endParaRPr lang="en-US" dirty="0"/>
                    </a:p>
                  </a:txBody>
                  <a:tcPr/>
                </a:tc>
                <a:tc>
                  <a:txBody>
                    <a:bodyPr/>
                    <a:lstStyle/>
                    <a:p>
                      <a:pPr algn="ctr"/>
                      <a:r>
                        <a:rPr lang="en-US" dirty="0" smtClean="0"/>
                        <a:t>2.0</a:t>
                      </a:r>
                      <a:endParaRPr lang="en-US" dirty="0"/>
                    </a:p>
                  </a:txBody>
                  <a:tcPr/>
                </a:tc>
                <a:tc>
                  <a:txBody>
                    <a:bodyPr/>
                    <a:lstStyle/>
                    <a:p>
                      <a:pPr algn="ctr"/>
                      <a:r>
                        <a:rPr lang="en-US" dirty="0" smtClean="0"/>
                        <a:t>1.9</a:t>
                      </a:r>
                      <a:endParaRPr lang="en-US" dirty="0"/>
                    </a:p>
                  </a:txBody>
                  <a:tcPr/>
                </a:tc>
                <a:tc>
                  <a:txBody>
                    <a:bodyPr/>
                    <a:lstStyle/>
                    <a:p>
                      <a:pPr algn="ctr"/>
                      <a:r>
                        <a:rPr lang="en-US" dirty="0" smtClean="0"/>
                        <a:t>2.2</a:t>
                      </a:r>
                      <a:endParaRPr lang="en-US" dirty="0"/>
                    </a:p>
                  </a:txBody>
                  <a:tcPr/>
                </a:tc>
              </a:tr>
              <a:tr h="370840">
                <a:tc>
                  <a:txBody>
                    <a:bodyPr/>
                    <a:lstStyle/>
                    <a:p>
                      <a:r>
                        <a:rPr lang="en-US" dirty="0" smtClean="0"/>
                        <a:t>- Education and Related (</a:t>
                      </a:r>
                      <a:r>
                        <a:rPr lang="en-US" dirty="0" err="1" smtClean="0"/>
                        <a:t>incl</a:t>
                      </a:r>
                      <a:r>
                        <a:rPr lang="en-US" dirty="0" smtClean="0"/>
                        <a:t> PSE)</a:t>
                      </a:r>
                      <a:endParaRPr lang="en-US" dirty="0"/>
                    </a:p>
                  </a:txBody>
                  <a:tcPr/>
                </a:tc>
                <a:tc>
                  <a:txBody>
                    <a:bodyPr/>
                    <a:lstStyle/>
                    <a:p>
                      <a:pPr algn="ctr"/>
                      <a:r>
                        <a:rPr lang="en-US" dirty="0" smtClean="0"/>
                        <a:t>3.0</a:t>
                      </a:r>
                      <a:endParaRPr lang="en-US" dirty="0"/>
                    </a:p>
                  </a:txBody>
                  <a:tcPr/>
                </a:tc>
                <a:tc>
                  <a:txBody>
                    <a:bodyPr/>
                    <a:lstStyle/>
                    <a:p>
                      <a:pPr algn="ctr"/>
                      <a:r>
                        <a:rPr lang="en-US" dirty="0" smtClean="0"/>
                        <a:t>1.7</a:t>
                      </a:r>
                      <a:endParaRPr lang="en-US" dirty="0"/>
                    </a:p>
                  </a:txBody>
                  <a:tcPr/>
                </a:tc>
                <a:tc>
                  <a:txBody>
                    <a:bodyPr/>
                    <a:lstStyle/>
                    <a:p>
                      <a:pPr algn="ctr"/>
                      <a:r>
                        <a:rPr lang="en-US" dirty="0" smtClean="0"/>
                        <a:t>1.9</a:t>
                      </a:r>
                      <a:endParaRPr lang="en-US" dirty="0"/>
                    </a:p>
                  </a:txBody>
                  <a:tcPr/>
                </a:tc>
              </a:tr>
              <a:tr h="370840">
                <a:tc>
                  <a:txBody>
                    <a:bodyPr/>
                    <a:lstStyle/>
                    <a:p>
                      <a:r>
                        <a:rPr lang="en-US" dirty="0" smtClean="0"/>
                        <a:t>- Health and Social</a:t>
                      </a:r>
                      <a:endParaRPr lang="en-US" dirty="0"/>
                    </a:p>
                  </a:txBody>
                  <a:tcPr/>
                </a:tc>
                <a:tc>
                  <a:txBody>
                    <a:bodyPr/>
                    <a:lstStyle/>
                    <a:p>
                      <a:pPr algn="ctr"/>
                      <a:r>
                        <a:rPr lang="en-US" dirty="0" smtClean="0"/>
                        <a:t>2.5</a:t>
                      </a:r>
                      <a:endParaRPr lang="en-US" dirty="0"/>
                    </a:p>
                  </a:txBody>
                  <a:tcPr/>
                </a:tc>
                <a:tc>
                  <a:txBody>
                    <a:bodyPr/>
                    <a:lstStyle/>
                    <a:p>
                      <a:pPr algn="ctr"/>
                      <a:r>
                        <a:rPr lang="en-US" dirty="0" smtClean="0"/>
                        <a:t>2.0</a:t>
                      </a:r>
                      <a:endParaRPr lang="en-US" dirty="0"/>
                    </a:p>
                  </a:txBody>
                  <a:tcPr/>
                </a:tc>
                <a:tc>
                  <a:txBody>
                    <a:bodyPr/>
                    <a:lstStyle/>
                    <a:p>
                      <a:pPr algn="ctr"/>
                      <a:r>
                        <a:rPr lang="en-US" dirty="0" smtClean="0"/>
                        <a:t>1.1</a:t>
                      </a:r>
                      <a:endParaRPr lang="en-US" dirty="0"/>
                    </a:p>
                  </a:txBody>
                  <a:tcPr/>
                </a:tc>
              </a:tr>
              <a:tr h="370840">
                <a:tc>
                  <a:txBody>
                    <a:bodyPr/>
                    <a:lstStyle/>
                    <a:p>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199" y="1600200"/>
          <a:ext cx="8494499" cy="4490719"/>
        </p:xfrm>
        <a:graphic>
          <a:graphicData uri="http://schemas.openxmlformats.org/drawingml/2006/table">
            <a:tbl>
              <a:tblPr firstRow="1" bandRow="1">
                <a:tableStyleId>{5C22544A-7EE6-4342-B048-85BDC9FD1C3A}</a:tableStyleId>
              </a:tblPr>
              <a:tblGrid>
                <a:gridCol w="3672766"/>
                <a:gridCol w="2333430"/>
                <a:gridCol w="2488303"/>
              </a:tblGrid>
              <a:tr h="370840">
                <a:tc>
                  <a:txBody>
                    <a:bodyPr/>
                    <a:lstStyle/>
                    <a:p>
                      <a:r>
                        <a:rPr lang="en-US" dirty="0" smtClean="0"/>
                        <a:t>Jurisdiction</a:t>
                      </a:r>
                      <a:endParaRPr lang="en-US" dirty="0"/>
                    </a:p>
                  </a:txBody>
                  <a:tcPr/>
                </a:tc>
                <a:tc>
                  <a:txBody>
                    <a:bodyPr/>
                    <a:lstStyle/>
                    <a:p>
                      <a:pPr algn="ctr"/>
                      <a:r>
                        <a:rPr lang="en-US" dirty="0" smtClean="0"/>
                        <a:t>Wage</a:t>
                      </a:r>
                      <a:r>
                        <a:rPr lang="en-US" baseline="0" dirty="0" smtClean="0"/>
                        <a:t> Increases</a:t>
                      </a:r>
                      <a:endParaRPr lang="en-US" dirty="0"/>
                    </a:p>
                  </a:txBody>
                  <a:tcPr/>
                </a:tc>
                <a:tc>
                  <a:txBody>
                    <a:bodyPr/>
                    <a:lstStyle/>
                    <a:p>
                      <a:pPr algn="ctr"/>
                      <a:r>
                        <a:rPr lang="en-US" dirty="0" smtClean="0"/>
                        <a:t>Notes</a:t>
                      </a:r>
                      <a:endParaRPr lang="en-US" dirty="0"/>
                    </a:p>
                  </a:txBody>
                  <a:tcPr/>
                </a:tc>
              </a:tr>
              <a:tr h="370840">
                <a:tc>
                  <a:txBody>
                    <a:bodyPr/>
                    <a:lstStyle/>
                    <a:p>
                      <a:r>
                        <a:rPr lang="en-US" dirty="0" smtClean="0"/>
                        <a:t>Federal government: </a:t>
                      </a:r>
                      <a:r>
                        <a:rPr lang="en-US" i="1" dirty="0" smtClean="0"/>
                        <a:t>“Expenditure Restraint Act”</a:t>
                      </a:r>
                      <a:endParaRPr lang="en-US" i="1" dirty="0"/>
                    </a:p>
                  </a:txBody>
                  <a:tcPr/>
                </a:tc>
                <a:tc>
                  <a:txBody>
                    <a:bodyPr/>
                    <a:lstStyle/>
                    <a:p>
                      <a:pPr algn="ctr"/>
                      <a:r>
                        <a:rPr lang="en-US" dirty="0" smtClean="0"/>
                        <a:t>2.3% in 2007; then 1.5% per year for 3 years</a:t>
                      </a:r>
                      <a:endParaRPr lang="en-US" dirty="0"/>
                    </a:p>
                  </a:txBody>
                  <a:tcPr/>
                </a:tc>
                <a:tc>
                  <a:txBody>
                    <a:bodyPr/>
                    <a:lstStyle/>
                    <a:p>
                      <a:pPr algn="ctr"/>
                      <a:endParaRPr lang="en-US" dirty="0"/>
                    </a:p>
                  </a:txBody>
                  <a:tcPr/>
                </a:tc>
              </a:tr>
              <a:tr h="370840">
                <a:tc>
                  <a:txBody>
                    <a:bodyPr/>
                    <a:lstStyle/>
                    <a:p>
                      <a:r>
                        <a:rPr lang="en-US" dirty="0" smtClean="0"/>
                        <a:t>British Columbia broader public sector (excluding</a:t>
                      </a:r>
                      <a:r>
                        <a:rPr lang="en-US" baseline="0" dirty="0" smtClean="0"/>
                        <a:t> m</a:t>
                      </a:r>
                      <a:r>
                        <a:rPr lang="en-US" dirty="0" smtClean="0"/>
                        <a:t>unicipalities)</a:t>
                      </a:r>
                      <a:endParaRPr lang="en-US" dirty="0"/>
                    </a:p>
                  </a:txBody>
                  <a:tcPr/>
                </a:tc>
                <a:tc>
                  <a:txBody>
                    <a:bodyPr/>
                    <a:lstStyle/>
                    <a:p>
                      <a:pPr algn="ctr"/>
                      <a:r>
                        <a:rPr lang="en-US" dirty="0" smtClean="0"/>
                        <a:t>Net 0% for 2 years 2010-11</a:t>
                      </a:r>
                      <a:endParaRPr lang="en-US" dirty="0"/>
                    </a:p>
                  </a:txBody>
                  <a:tcPr/>
                </a:tc>
                <a:tc>
                  <a:txBody>
                    <a:bodyPr/>
                    <a:lstStyle/>
                    <a:p>
                      <a:pPr algn="ctr"/>
                      <a:endParaRPr lang="en-US" dirty="0"/>
                    </a:p>
                  </a:txBody>
                  <a:tcPr/>
                </a:tc>
              </a:tr>
              <a:tr h="370840">
                <a:tc>
                  <a:txBody>
                    <a:bodyPr/>
                    <a:lstStyle/>
                    <a:p>
                      <a:r>
                        <a:rPr lang="en-US" dirty="0" smtClean="0"/>
                        <a:t>Manitoba</a:t>
                      </a:r>
                      <a:r>
                        <a:rPr lang="en-US" baseline="0" dirty="0" smtClean="0"/>
                        <a:t> broader public sector</a:t>
                      </a:r>
                      <a:endParaRPr lang="en-US" dirty="0"/>
                    </a:p>
                  </a:txBody>
                  <a:tcPr/>
                </a:tc>
                <a:tc>
                  <a:txBody>
                    <a:bodyPr/>
                    <a:lstStyle/>
                    <a:p>
                      <a:pPr algn="ctr"/>
                      <a:r>
                        <a:rPr lang="en-US" dirty="0" smtClean="0"/>
                        <a:t>0%</a:t>
                      </a:r>
                      <a:r>
                        <a:rPr lang="en-US" baseline="0" dirty="0" smtClean="0"/>
                        <a:t> </a:t>
                      </a:r>
                      <a:r>
                        <a:rPr lang="en-US" dirty="0" smtClean="0"/>
                        <a:t>wage increase for 2 years</a:t>
                      </a:r>
                      <a:endParaRPr lang="en-US" dirty="0"/>
                    </a:p>
                  </a:txBody>
                  <a:tcPr/>
                </a:tc>
                <a:tc>
                  <a:txBody>
                    <a:bodyPr/>
                    <a:lstStyle/>
                    <a:p>
                      <a:pPr algn="ctr"/>
                      <a:r>
                        <a:rPr lang="en-US" dirty="0" smtClean="0"/>
                        <a:t>* But significant increases in multi-year</a:t>
                      </a:r>
                      <a:endParaRPr lang="en-US" dirty="0"/>
                    </a:p>
                  </a:txBody>
                  <a:tcPr/>
                </a:tc>
              </a:tr>
              <a:tr h="370840">
                <a:tc>
                  <a:txBody>
                    <a:bodyPr/>
                    <a:lstStyle/>
                    <a:p>
                      <a:r>
                        <a:rPr lang="en-US" dirty="0" smtClean="0"/>
                        <a:t>Quebec Common Front agreement</a:t>
                      </a:r>
                      <a:endParaRPr lang="en-US" dirty="0"/>
                    </a:p>
                  </a:txBody>
                  <a:tcPr/>
                </a:tc>
                <a:tc>
                  <a:txBody>
                    <a:bodyPr/>
                    <a:lstStyle/>
                    <a:p>
                      <a:pPr algn="ctr"/>
                      <a:r>
                        <a:rPr lang="en-US" dirty="0" smtClean="0"/>
                        <a:t>6%</a:t>
                      </a:r>
                      <a:r>
                        <a:rPr lang="en-US" baseline="0" dirty="0" smtClean="0"/>
                        <a:t> to 10.5% over five years 2010-15</a:t>
                      </a:r>
                      <a:endParaRPr lang="en-US" dirty="0"/>
                    </a:p>
                  </a:txBody>
                  <a:tcPr/>
                </a:tc>
                <a:tc>
                  <a:txBody>
                    <a:bodyPr/>
                    <a:lstStyle/>
                    <a:p>
                      <a:pPr algn="ctr"/>
                      <a:r>
                        <a:rPr lang="en-US" dirty="0" smtClean="0"/>
                        <a:t>* 6% guaranteed,</a:t>
                      </a:r>
                      <a:r>
                        <a:rPr lang="en-US" baseline="0" dirty="0" smtClean="0"/>
                        <a:t> +4.5% if GDP and inflation growth higher</a:t>
                      </a:r>
                      <a:endParaRPr lang="en-US" dirty="0"/>
                    </a:p>
                  </a:txBody>
                  <a:tcPr/>
                </a:tc>
              </a:tr>
              <a:tr h="370840">
                <a:tc>
                  <a:txBody>
                    <a:bodyPr/>
                    <a:lstStyle/>
                    <a:p>
                      <a:r>
                        <a:rPr lang="en-US" dirty="0" smtClean="0"/>
                        <a:t>New Brunswick</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r>
                        <a:rPr lang="en-US" baseline="0" dirty="0" smtClean="0"/>
                        <a:t> </a:t>
                      </a:r>
                      <a:r>
                        <a:rPr lang="en-US" dirty="0" smtClean="0"/>
                        <a:t>wage increase for 2 years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 But significant increases in multi-year</a:t>
                      </a:r>
                    </a:p>
                  </a:txBody>
                  <a:tcPr/>
                </a:tc>
              </a:tr>
              <a:tr h="370840">
                <a:tc>
                  <a:txBody>
                    <a:bodyPr/>
                    <a:lstStyle/>
                    <a:p>
                      <a:endParaRPr lang="en-US"/>
                    </a:p>
                  </a:txBody>
                  <a:tcPr/>
                </a:tc>
                <a:tc>
                  <a:txBody>
                    <a:bodyPr/>
                    <a:lstStyle/>
                    <a:p>
                      <a:pPr algn="ctr"/>
                      <a:endParaRPr lang="en-US" dirty="0"/>
                    </a:p>
                  </a:txBody>
                  <a:tcPr/>
                </a:tc>
                <a:tc>
                  <a:txBody>
                    <a:bodyPr/>
                    <a:lstStyle/>
                    <a:p>
                      <a:endParaRPr lang="en-US" dirty="0"/>
                    </a:p>
                  </a:txBody>
                  <a:tcPr/>
                </a:tc>
              </a:tr>
            </a:tbl>
          </a:graphicData>
        </a:graphic>
      </p:graphicFrame>
      <p:sp>
        <p:nvSpPr>
          <p:cNvPr id="4" name="Title 1"/>
          <p:cNvSpPr>
            <a:spLocks noGrp="1"/>
          </p:cNvSpPr>
          <p:nvPr>
            <p:ph type="title"/>
          </p:nvPr>
        </p:nvSpPr>
        <p:spPr>
          <a:xfrm>
            <a:off x="611188" y="274638"/>
            <a:ext cx="8075612" cy="511175"/>
          </a:xfrm>
        </p:spPr>
        <p:txBody>
          <a:bodyPr>
            <a:normAutofit fontScale="90000"/>
          </a:bodyPr>
          <a:lstStyle/>
          <a:p>
            <a:pPr algn="l" eaLnBrk="1" hangingPunct="1"/>
            <a:r>
              <a:rPr lang="en-US" sz="3600" b="1" dirty="0" smtClean="0">
                <a:solidFill>
                  <a:schemeClr val="accent1">
                    <a:lumMod val="50000"/>
                  </a:schemeClr>
                </a:solidFill>
              </a:rPr>
              <a:t>Public sector wage restrictions in Canada</a:t>
            </a:r>
          </a:p>
        </p:txBody>
      </p:sp>
      <p:cxnSp>
        <p:nvCxnSpPr>
          <p:cNvPr id="5" name="Straight Connector 4"/>
          <p:cNvCxnSpPr/>
          <p:nvPr/>
        </p:nvCxnSpPr>
        <p:spPr>
          <a:xfrm>
            <a:off x="611188" y="908050"/>
            <a:ext cx="7543800" cy="1588"/>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CA" sz="3200" b="1" dirty="0" smtClean="0">
                <a:solidFill>
                  <a:schemeClr val="accent1">
                    <a:lumMod val="75000"/>
                  </a:schemeClr>
                </a:solidFill>
              </a:rPr>
              <a:t>Public sector pay similar to private sector, but more equitable: less of pay gap for women</a:t>
            </a:r>
            <a:endParaRPr lang="en-US" sz="3200" b="1" dirty="0">
              <a:solidFill>
                <a:schemeClr val="accent1">
                  <a:lumMod val="75000"/>
                </a:schemeClr>
              </a:solidFill>
            </a:endParaRPr>
          </a:p>
        </p:txBody>
      </p:sp>
      <p:sp>
        <p:nvSpPr>
          <p:cNvPr id="3" name="Content Placeholder 2"/>
          <p:cNvSpPr>
            <a:spLocks noGrp="1"/>
          </p:cNvSpPr>
          <p:nvPr>
            <p:ph idx="1"/>
          </p:nvPr>
        </p:nvSpPr>
        <p:spPr/>
        <p:txBody>
          <a:bodyPr/>
          <a:lstStyle/>
          <a:p>
            <a:pPr>
              <a:buNone/>
            </a:pPr>
            <a:r>
              <a:rPr lang="en-CA" dirty="0" smtClean="0"/>
              <a:t> </a:t>
            </a:r>
            <a:endParaRPr lang="en-US" dirty="0"/>
          </a:p>
        </p:txBody>
      </p:sp>
      <p:graphicFrame>
        <p:nvGraphicFramePr>
          <p:cNvPr id="4" name="Chart 3"/>
          <p:cNvGraphicFramePr/>
          <p:nvPr/>
        </p:nvGraphicFramePr>
        <p:xfrm>
          <a:off x="990600" y="1288143"/>
          <a:ext cx="6883400" cy="465545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06286" y="5943600"/>
            <a:ext cx="6567714" cy="369332"/>
          </a:xfrm>
          <a:prstGeom prst="rect">
            <a:avLst/>
          </a:prstGeom>
          <a:noFill/>
        </p:spPr>
        <p:txBody>
          <a:bodyPr wrap="square" rtlCol="0">
            <a:spAutoFit/>
          </a:bodyPr>
          <a:lstStyle/>
          <a:p>
            <a:r>
              <a:rPr lang="en-US" dirty="0" smtClean="0"/>
              <a:t>Source: CUPE </a:t>
            </a:r>
            <a:r>
              <a:rPr lang="en-US" i="1" dirty="0" smtClean="0"/>
              <a:t>Battle of the Wages </a:t>
            </a:r>
            <a:r>
              <a:rPr lang="en-US" dirty="0" smtClean="0"/>
              <a:t>report, December 2011</a:t>
            </a:r>
            <a:endParaRPr lang="en-US" dirty="0"/>
          </a:p>
        </p:txBody>
      </p:sp>
      <p:cxnSp>
        <p:nvCxnSpPr>
          <p:cNvPr id="6" name="Straight Connector 5"/>
          <p:cNvCxnSpPr/>
          <p:nvPr/>
        </p:nvCxnSpPr>
        <p:spPr>
          <a:xfrm>
            <a:off x="611188" y="1286555"/>
            <a:ext cx="7543800" cy="1588"/>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normAutofit fontScale="90000"/>
          </a:bodyPr>
          <a:lstStyle/>
          <a:p>
            <a:r>
              <a:rPr lang="en-CA" sz="3200" b="1" dirty="0" smtClean="0">
                <a:solidFill>
                  <a:schemeClr val="accent1">
                    <a:lumMod val="75000"/>
                  </a:schemeClr>
                </a:solidFill>
              </a:rPr>
              <a:t>Public sector pay more equitable at all levels of public sector</a:t>
            </a:r>
            <a:endParaRPr lang="en-US" sz="3200" b="1" dirty="0">
              <a:solidFill>
                <a:schemeClr val="accent1">
                  <a:lumMod val="75000"/>
                </a:schemeClr>
              </a:solidFill>
            </a:endParaRPr>
          </a:p>
        </p:txBody>
      </p:sp>
      <p:sp>
        <p:nvSpPr>
          <p:cNvPr id="3" name="Content Placeholder 2"/>
          <p:cNvSpPr>
            <a:spLocks noGrp="1"/>
          </p:cNvSpPr>
          <p:nvPr>
            <p:ph idx="1"/>
          </p:nvPr>
        </p:nvSpPr>
        <p:spPr/>
        <p:txBody>
          <a:bodyPr/>
          <a:lstStyle/>
          <a:p>
            <a:pPr>
              <a:buNone/>
            </a:pPr>
            <a:r>
              <a:rPr lang="en-CA" dirty="0" smtClean="0"/>
              <a:t> </a:t>
            </a:r>
            <a:endParaRPr lang="en-US" dirty="0"/>
          </a:p>
        </p:txBody>
      </p:sp>
      <p:graphicFrame>
        <p:nvGraphicFramePr>
          <p:cNvPr id="5" name="Chart 4"/>
          <p:cNvGraphicFramePr/>
          <p:nvPr/>
        </p:nvGraphicFramePr>
        <p:xfrm>
          <a:off x="1219200" y="1427842"/>
          <a:ext cx="6324600" cy="45720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611188" y="1195845"/>
            <a:ext cx="7543800" cy="1588"/>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306286" y="6126163"/>
            <a:ext cx="6567714" cy="369332"/>
          </a:xfrm>
          <a:prstGeom prst="rect">
            <a:avLst/>
          </a:prstGeom>
          <a:noFill/>
        </p:spPr>
        <p:txBody>
          <a:bodyPr wrap="square" rtlCol="0">
            <a:spAutoFit/>
          </a:bodyPr>
          <a:lstStyle/>
          <a:p>
            <a:r>
              <a:rPr lang="en-US" dirty="0" smtClean="0"/>
              <a:t>Source: CUPE </a:t>
            </a:r>
            <a:r>
              <a:rPr lang="en-US" i="1" dirty="0" smtClean="0"/>
              <a:t>Battle of the Wages </a:t>
            </a:r>
            <a:r>
              <a:rPr lang="en-US" dirty="0" smtClean="0"/>
              <a:t>report, December 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315358"/>
            <a:ext cx="8450943" cy="4810806"/>
          </a:xfrm>
        </p:spPr>
        <p:txBody>
          <a:bodyPr>
            <a:normAutofit fontScale="92500" lnSpcReduction="20000"/>
          </a:bodyPr>
          <a:lstStyle/>
          <a:p>
            <a:pPr>
              <a:buNone/>
            </a:pPr>
            <a:r>
              <a:rPr lang="en-US" sz="3000" dirty="0" smtClean="0"/>
              <a:t>Over 400 recommendations, expected to include:</a:t>
            </a:r>
          </a:p>
          <a:p>
            <a:pPr>
              <a:buNone/>
            </a:pPr>
            <a:endParaRPr lang="en-US" sz="3000" dirty="0" smtClean="0"/>
          </a:p>
          <a:p>
            <a:r>
              <a:rPr lang="en-US" sz="3000" dirty="0" smtClean="0"/>
              <a:t>Restrict total program spending to 1% annual increases to 2017/18 and beyond</a:t>
            </a:r>
          </a:p>
          <a:p>
            <a:r>
              <a:rPr lang="en-US" sz="3000" dirty="0" smtClean="0"/>
              <a:t>Health care spending 2.5% annual increases</a:t>
            </a:r>
          </a:p>
          <a:p>
            <a:r>
              <a:rPr lang="en-US" sz="3000" dirty="0" smtClean="0"/>
              <a:t>Education spending 1% annual increases</a:t>
            </a:r>
          </a:p>
          <a:p>
            <a:pPr lvl="1"/>
            <a:r>
              <a:rPr lang="en-US" sz="3000" i="1" dirty="0" smtClean="0"/>
              <a:t>Post-secondary 1.5% annual increases</a:t>
            </a:r>
          </a:p>
          <a:p>
            <a:pPr lvl="1"/>
            <a:r>
              <a:rPr lang="en-US" sz="3000" i="1" dirty="0" smtClean="0"/>
              <a:t>Primary and secondary 0.5% annual increases</a:t>
            </a:r>
          </a:p>
          <a:p>
            <a:r>
              <a:rPr lang="en-US" sz="3000" dirty="0" smtClean="0"/>
              <a:t>Some departments up to 30% cuts </a:t>
            </a:r>
          </a:p>
          <a:p>
            <a:pPr>
              <a:buNone/>
            </a:pPr>
            <a:endParaRPr lang="en-US" sz="3000" dirty="0" smtClean="0"/>
          </a:p>
          <a:p>
            <a:pPr>
              <a:buFont typeface="Wingdings" pitchFamily="1" charset="2"/>
              <a:buChar char="è"/>
            </a:pPr>
            <a:r>
              <a:rPr lang="en-US" sz="3000" dirty="0" smtClean="0"/>
              <a:t>Significant losses in “real dollars” after inflation</a:t>
            </a:r>
          </a:p>
          <a:p>
            <a:pPr>
              <a:buNone/>
            </a:pPr>
            <a:endParaRPr lang="en-US" sz="3000" dirty="0" smtClean="0"/>
          </a:p>
          <a:p>
            <a:pPr>
              <a:buNone/>
            </a:pPr>
            <a:endParaRPr lang="en-US" sz="3000" dirty="0"/>
          </a:p>
        </p:txBody>
      </p:sp>
      <p:sp>
        <p:nvSpPr>
          <p:cNvPr id="4" name="Title 13"/>
          <p:cNvSpPr txBox="1">
            <a:spLocks/>
          </p:cNvSpPr>
          <p:nvPr/>
        </p:nvSpPr>
        <p:spPr>
          <a:xfrm>
            <a:off x="684213" y="476250"/>
            <a:ext cx="8280400" cy="649288"/>
          </a:xfrm>
          <a:prstGeom prst="rect">
            <a:avLst/>
          </a:prstGeom>
        </p:spPr>
        <p:txBody>
          <a:bodyPr anchor="ctr">
            <a:normAutofit/>
          </a:bodyPr>
          <a:lstStyle/>
          <a:p>
            <a:pPr fontAlgn="auto">
              <a:spcAft>
                <a:spcPts val="0"/>
              </a:spcAft>
              <a:defRPr/>
            </a:pPr>
            <a:r>
              <a:rPr lang="en-US" sz="3200" b="1" dirty="0" smtClean="0">
                <a:solidFill>
                  <a:schemeClr val="accent1">
                    <a:lumMod val="50000"/>
                  </a:schemeClr>
                </a:solidFill>
                <a:latin typeface="+mj-lt"/>
                <a:ea typeface="+mj-ea"/>
                <a:cs typeface="+mj-cs"/>
              </a:rPr>
              <a:t>Drummond – expected recommendations</a:t>
            </a:r>
            <a:endParaRPr lang="en-US" sz="3200" b="1" dirty="0">
              <a:solidFill>
                <a:schemeClr val="accent1">
                  <a:lumMod val="50000"/>
                </a:schemeClr>
              </a:solidFill>
              <a:latin typeface="+mj-lt"/>
              <a:ea typeface="+mj-ea"/>
              <a:cs typeface="+mj-cs"/>
            </a:endParaRPr>
          </a:p>
        </p:txBody>
      </p:sp>
      <p:cxnSp>
        <p:nvCxnSpPr>
          <p:cNvPr id="5" name="Straight Connector 4"/>
          <p:cNvCxnSpPr/>
          <p:nvPr/>
        </p:nvCxnSpPr>
        <p:spPr>
          <a:xfrm flipV="1">
            <a:off x="798286" y="1125538"/>
            <a:ext cx="7828643" cy="4762"/>
          </a:xfrm>
          <a:prstGeom prst="line">
            <a:avLst/>
          </a:prstGeom>
          <a:ln>
            <a:solidFill>
              <a:srgbClr val="9933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627</TotalTime>
  <Words>1530</Words>
  <Application>Microsoft Macintosh PowerPoint</Application>
  <PresentationFormat>On-screen Show (4:3)</PresentationFormat>
  <Paragraphs>202</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The Climate for Bargaining</vt:lpstr>
      <vt:lpstr>Slide 2</vt:lpstr>
      <vt:lpstr> </vt:lpstr>
      <vt:lpstr>Public sector wages only just recovered </vt:lpstr>
      <vt:lpstr>Base wage increases by Sector Ontario</vt:lpstr>
      <vt:lpstr>Public sector wage restrictions in Canada</vt:lpstr>
      <vt:lpstr>Public sector pay similar to private sector, but more equitable: less of pay gap for women</vt:lpstr>
      <vt:lpstr>Public sector pay more equitable at all levels of public sector</vt:lpstr>
      <vt:lpstr>Slide 9</vt:lpstr>
      <vt:lpstr>Slide 10</vt:lpstr>
      <vt:lpstr>Slide 11</vt:lpstr>
      <vt:lpstr>It doesn’t need to be like this:  Ontario can reach balance with decent program spending growth and tax fairness</vt:lpstr>
      <vt:lpstr>Fair and Progressive Tax Options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Climate for Bargaining</dc:title>
  <dc:creator>Toby Sanger</dc:creator>
  <cp:lastModifiedBy>Toby Sanger</cp:lastModifiedBy>
  <cp:revision>46</cp:revision>
  <dcterms:created xsi:type="dcterms:W3CDTF">2012-02-01T04:29:55Z</dcterms:created>
  <dcterms:modified xsi:type="dcterms:W3CDTF">2012-02-01T05:23:53Z</dcterms:modified>
</cp:coreProperties>
</file>