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9" r:id="rId3"/>
    <p:sldId id="265" r:id="rId4"/>
    <p:sldId id="258" r:id="rId5"/>
    <p:sldId id="259" r:id="rId6"/>
    <p:sldId id="264" r:id="rId7"/>
    <p:sldId id="263" r:id="rId8"/>
    <p:sldId id="266" r:id="rId9"/>
    <p:sldId id="267" r:id="rId10"/>
    <p:sldId id="268" r:id="rId11"/>
    <p:sldId id="26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>
      <p:cViewPr varScale="1">
        <p:scale>
          <a:sx n="90" d="100"/>
          <a:sy n="90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sp:Users:tobysanger:Dropbox:ECB%20201109%20September:ECB%20201109%20Sept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Ontario%20Drummond%20Commission\Drummond%20presentation%20fi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ECB%20201112%20December\ECB%202011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Ontario%20Wage%20Freeze\Ont%20wage%20freez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ECB%20201112%20December\ECB%202011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Ontario%20Drummond%20Commission\Drummond%20presentation%20fil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PS%20Wage%20Comparisons\Final%20data%20Tables%202\Final%20Tables%20Summary%20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sanger\My%20Documents\My%20Dropbox\PS%20Wage%20Comparisons\Final%20data%20Tables%202\Final%20Tables%20Summary%20Result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sp:Users:tobysanger:Dropbox:Ontario%20Drummond%20Commission:Drummond%20presentation%20fi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Bank of Canada Interest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Rate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Recessions</a:t>
            </a:r>
          </a:p>
        </c:rich>
      </c:tx>
      <c:layout>
        <c:manualLayout>
          <c:xMode val="edge"/>
          <c:yMode val="edge"/>
          <c:x val="0.24006390505534606"/>
          <c:y val="2.7836707911511112E-2"/>
        </c:manualLayout>
      </c:layout>
    </c:title>
    <c:plotArea>
      <c:layout>
        <c:manualLayout>
          <c:layoutTarget val="inner"/>
          <c:xMode val="edge"/>
          <c:yMode val="edge"/>
          <c:x val="0.12020013123359603"/>
          <c:y val="0.13786407380895596"/>
          <c:w val="0.79178381665706421"/>
          <c:h val="0.64052512737378442"/>
        </c:manualLayout>
      </c:layout>
      <c:lineChart>
        <c:grouping val="standard"/>
        <c:ser>
          <c:idx val="0"/>
          <c:order val="0"/>
          <c:tx>
            <c:strRef>
              <c:f>'[3]2010041316385066206'!$E$5</c:f>
              <c:strCache>
                <c:ptCount val="1"/>
                <c:pt idx="0">
                  <c:v>1981/82 Recession</c:v>
                </c:pt>
              </c:strCache>
            </c:strRef>
          </c:tx>
          <c:spPr>
            <a:ln w="38100">
              <a:prstDash val="solid"/>
            </a:ln>
          </c:spPr>
          <c:marker>
            <c:symbol val="none"/>
          </c:marker>
          <c:cat>
            <c:numRef>
              <c:f>'[3]2010041316385066206'!$D$7:$D$55</c:f>
              <c:numCache>
                <c:formatCode>General</c:formatCode>
                <c:ptCount val="49"/>
                <c:pt idx="0">
                  <c:v>-24</c:v>
                </c:pt>
                <c:pt idx="1">
                  <c:v>-23</c:v>
                </c:pt>
                <c:pt idx="2">
                  <c:v>-22</c:v>
                </c:pt>
                <c:pt idx="3">
                  <c:v>-21</c:v>
                </c:pt>
                <c:pt idx="4">
                  <c:v>-20</c:v>
                </c:pt>
                <c:pt idx="5">
                  <c:v>-19</c:v>
                </c:pt>
                <c:pt idx="6">
                  <c:v>-18</c:v>
                </c:pt>
                <c:pt idx="7">
                  <c:v>-17</c:v>
                </c:pt>
                <c:pt idx="8">
                  <c:v>-16</c:v>
                </c:pt>
                <c:pt idx="9">
                  <c:v>-15</c:v>
                </c:pt>
                <c:pt idx="10">
                  <c:v>-14</c:v>
                </c:pt>
                <c:pt idx="11">
                  <c:v>-13</c:v>
                </c:pt>
                <c:pt idx="12">
                  <c:v>-12</c:v>
                </c:pt>
                <c:pt idx="13">
                  <c:v>-11</c:v>
                </c:pt>
                <c:pt idx="14">
                  <c:v>-10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-6</c:v>
                </c:pt>
                <c:pt idx="19">
                  <c:v>-5</c:v>
                </c:pt>
                <c:pt idx="20">
                  <c:v>-4</c:v>
                </c:pt>
                <c:pt idx="21">
                  <c:v>-3</c:v>
                </c:pt>
                <c:pt idx="22">
                  <c:v>-2</c:v>
                </c:pt>
                <c:pt idx="23">
                  <c:v>-1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</c:numCache>
            </c:numRef>
          </c:cat>
          <c:val>
            <c:numRef>
              <c:f>'[3]2010041316385066206'!$E$7:$E$55</c:f>
              <c:numCache>
                <c:formatCode>General</c:formatCode>
                <c:ptCount val="49"/>
                <c:pt idx="0">
                  <c:v>0.11750000000000003</c:v>
                </c:pt>
                <c:pt idx="1">
                  <c:v>0.11750000000000003</c:v>
                </c:pt>
                <c:pt idx="2">
                  <c:v>0.12250000000000003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0.14000000000000001</c:v>
                </c:pt>
                <c:pt idx="8">
                  <c:v>0.14790000000000006</c:v>
                </c:pt>
                <c:pt idx="9">
                  <c:v>0.15670000000000006</c:v>
                </c:pt>
                <c:pt idx="10">
                  <c:v>0.11830000000000003</c:v>
                </c:pt>
                <c:pt idx="11">
                  <c:v>0.10670000000000003</c:v>
                </c:pt>
                <c:pt idx="12">
                  <c:v>0.1018</c:v>
                </c:pt>
                <c:pt idx="13">
                  <c:v>0.10450000000000002</c:v>
                </c:pt>
                <c:pt idx="14">
                  <c:v>0.11020000000000003</c:v>
                </c:pt>
                <c:pt idx="15">
                  <c:v>0.11760000000000004</c:v>
                </c:pt>
                <c:pt idx="16">
                  <c:v>0.13059999999999999</c:v>
                </c:pt>
                <c:pt idx="17">
                  <c:v>0.1726</c:v>
                </c:pt>
                <c:pt idx="18">
                  <c:v>0.17</c:v>
                </c:pt>
                <c:pt idx="19">
                  <c:v>0.17140000000000005</c:v>
                </c:pt>
                <c:pt idx="20">
                  <c:v>0.1659000000000001</c:v>
                </c:pt>
                <c:pt idx="21">
                  <c:v>0.17400000000000004</c:v>
                </c:pt>
                <c:pt idx="22">
                  <c:v>0.19060000000000005</c:v>
                </c:pt>
                <c:pt idx="23">
                  <c:v>0.19070000000000006</c:v>
                </c:pt>
                <c:pt idx="24">
                  <c:v>0.1989000000000001</c:v>
                </c:pt>
                <c:pt idx="25">
                  <c:v>0.21030000000000001</c:v>
                </c:pt>
                <c:pt idx="26">
                  <c:v>0.19630000000000006</c:v>
                </c:pt>
                <c:pt idx="27">
                  <c:v>0.18300000000000005</c:v>
                </c:pt>
                <c:pt idx="28">
                  <c:v>0.15400000000000005</c:v>
                </c:pt>
                <c:pt idx="29">
                  <c:v>0.14660000000000001</c:v>
                </c:pt>
                <c:pt idx="30">
                  <c:v>0.14720000000000005</c:v>
                </c:pt>
                <c:pt idx="31">
                  <c:v>0.14740000000000006</c:v>
                </c:pt>
                <c:pt idx="32">
                  <c:v>0.15110000000000001</c:v>
                </c:pt>
                <c:pt idx="33">
                  <c:v>0.15320000000000006</c:v>
                </c:pt>
                <c:pt idx="34">
                  <c:v>0.15320000000000006</c:v>
                </c:pt>
                <c:pt idx="35">
                  <c:v>0.16580000000000006</c:v>
                </c:pt>
                <c:pt idx="36">
                  <c:v>0.15600000000000006</c:v>
                </c:pt>
                <c:pt idx="37">
                  <c:v>0.1426</c:v>
                </c:pt>
                <c:pt idx="38">
                  <c:v>0.1318</c:v>
                </c:pt>
                <c:pt idx="39">
                  <c:v>0.11530000000000003</c:v>
                </c:pt>
                <c:pt idx="40">
                  <c:v>0.10870000000000003</c:v>
                </c:pt>
                <c:pt idx="41">
                  <c:v>0.10260000000000002</c:v>
                </c:pt>
                <c:pt idx="42">
                  <c:v>9.8100000000000062E-2</c:v>
                </c:pt>
                <c:pt idx="43">
                  <c:v>9.4300000000000037E-2</c:v>
                </c:pt>
                <c:pt idx="44">
                  <c:v>9.4200000000000048E-2</c:v>
                </c:pt>
                <c:pt idx="45">
                  <c:v>9.4600000000000059E-2</c:v>
                </c:pt>
                <c:pt idx="46">
                  <c:v>9.380000000000005E-2</c:v>
                </c:pt>
                <c:pt idx="47">
                  <c:v>9.4200000000000048E-2</c:v>
                </c:pt>
                <c:pt idx="48">
                  <c:v>9.5100000000000046E-2</c:v>
                </c:pt>
              </c:numCache>
            </c:numRef>
          </c:val>
        </c:ser>
        <c:ser>
          <c:idx val="1"/>
          <c:order val="1"/>
          <c:tx>
            <c:strRef>
              <c:f>'[3]2010041316385066206'!$F$5</c:f>
              <c:strCache>
                <c:ptCount val="1"/>
                <c:pt idx="0">
                  <c:v>1990/91 Recession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'[3]2010041316385066206'!$D$7:$D$55</c:f>
              <c:numCache>
                <c:formatCode>General</c:formatCode>
                <c:ptCount val="49"/>
                <c:pt idx="0">
                  <c:v>-24</c:v>
                </c:pt>
                <c:pt idx="1">
                  <c:v>-23</c:v>
                </c:pt>
                <c:pt idx="2">
                  <c:v>-22</c:v>
                </c:pt>
                <c:pt idx="3">
                  <c:v>-21</c:v>
                </c:pt>
                <c:pt idx="4">
                  <c:v>-20</c:v>
                </c:pt>
                <c:pt idx="5">
                  <c:v>-19</c:v>
                </c:pt>
                <c:pt idx="6">
                  <c:v>-18</c:v>
                </c:pt>
                <c:pt idx="7">
                  <c:v>-17</c:v>
                </c:pt>
                <c:pt idx="8">
                  <c:v>-16</c:v>
                </c:pt>
                <c:pt idx="9">
                  <c:v>-15</c:v>
                </c:pt>
                <c:pt idx="10">
                  <c:v>-14</c:v>
                </c:pt>
                <c:pt idx="11">
                  <c:v>-13</c:v>
                </c:pt>
                <c:pt idx="12">
                  <c:v>-12</c:v>
                </c:pt>
                <c:pt idx="13">
                  <c:v>-11</c:v>
                </c:pt>
                <c:pt idx="14">
                  <c:v>-10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-6</c:v>
                </c:pt>
                <c:pt idx="19">
                  <c:v>-5</c:v>
                </c:pt>
                <c:pt idx="20">
                  <c:v>-4</c:v>
                </c:pt>
                <c:pt idx="21">
                  <c:v>-3</c:v>
                </c:pt>
                <c:pt idx="22">
                  <c:v>-2</c:v>
                </c:pt>
                <c:pt idx="23">
                  <c:v>-1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</c:numCache>
            </c:numRef>
          </c:cat>
          <c:val>
            <c:numRef>
              <c:f>'[3]2010041316385066206'!$F$7:$F$55</c:f>
              <c:numCache>
                <c:formatCode>General</c:formatCode>
                <c:ptCount val="49"/>
                <c:pt idx="0">
                  <c:v>9.0600000000000042E-2</c:v>
                </c:pt>
                <c:pt idx="1">
                  <c:v>9.1200000000000045E-2</c:v>
                </c:pt>
                <c:pt idx="2">
                  <c:v>9.4400000000000026E-2</c:v>
                </c:pt>
                <c:pt idx="3">
                  <c:v>9.5300000000000024E-2</c:v>
                </c:pt>
                <c:pt idx="4">
                  <c:v>0.1003</c:v>
                </c:pt>
                <c:pt idx="5">
                  <c:v>0.10540000000000002</c:v>
                </c:pt>
                <c:pt idx="6">
                  <c:v>0.10510000000000003</c:v>
                </c:pt>
                <c:pt idx="7">
                  <c:v>0.10840000000000002</c:v>
                </c:pt>
                <c:pt idx="8">
                  <c:v>0.11170000000000004</c:v>
                </c:pt>
                <c:pt idx="9">
                  <c:v>0.11540000000000003</c:v>
                </c:pt>
                <c:pt idx="10">
                  <c:v>0.11700000000000003</c:v>
                </c:pt>
                <c:pt idx="11">
                  <c:v>0.12400000000000003</c:v>
                </c:pt>
                <c:pt idx="12">
                  <c:v>0.12609999999999999</c:v>
                </c:pt>
                <c:pt idx="13">
                  <c:v>0.12400000000000003</c:v>
                </c:pt>
                <c:pt idx="14">
                  <c:v>0.12310000000000003</c:v>
                </c:pt>
                <c:pt idx="15">
                  <c:v>0.12320000000000003</c:v>
                </c:pt>
                <c:pt idx="16">
                  <c:v>0.12400000000000003</c:v>
                </c:pt>
                <c:pt idx="17">
                  <c:v>0.12470000000000003</c:v>
                </c:pt>
                <c:pt idx="18">
                  <c:v>0.12430000000000002</c:v>
                </c:pt>
                <c:pt idx="19">
                  <c:v>0.12470000000000003</c:v>
                </c:pt>
                <c:pt idx="20">
                  <c:v>0.12470000000000003</c:v>
                </c:pt>
                <c:pt idx="21">
                  <c:v>0.12290000000000002</c:v>
                </c:pt>
                <c:pt idx="22">
                  <c:v>0.13250000000000001</c:v>
                </c:pt>
                <c:pt idx="23">
                  <c:v>0.1338</c:v>
                </c:pt>
                <c:pt idx="24">
                  <c:v>0.13770000000000004</c:v>
                </c:pt>
                <c:pt idx="25">
                  <c:v>0.14050000000000001</c:v>
                </c:pt>
                <c:pt idx="26">
                  <c:v>0.13900000000000001</c:v>
                </c:pt>
                <c:pt idx="27">
                  <c:v>0.13590000000000005</c:v>
                </c:pt>
                <c:pt idx="28">
                  <c:v>0.13009999999999999</c:v>
                </c:pt>
                <c:pt idx="29">
                  <c:v>0.12609999999999999</c:v>
                </c:pt>
                <c:pt idx="30">
                  <c:v>0.12659999999999999</c:v>
                </c:pt>
                <c:pt idx="31">
                  <c:v>0.12250000000000003</c:v>
                </c:pt>
                <c:pt idx="32">
                  <c:v>0.11780000000000003</c:v>
                </c:pt>
                <c:pt idx="33">
                  <c:v>0.10880000000000002</c:v>
                </c:pt>
                <c:pt idx="34">
                  <c:v>0.10020000000000003</c:v>
                </c:pt>
                <c:pt idx="35">
                  <c:v>9.9200000000000052E-2</c:v>
                </c:pt>
                <c:pt idx="36">
                  <c:v>9.6600000000000061E-2</c:v>
                </c:pt>
                <c:pt idx="37">
                  <c:v>9.0700000000000058E-2</c:v>
                </c:pt>
                <c:pt idx="38">
                  <c:v>8.910000000000004E-2</c:v>
                </c:pt>
                <c:pt idx="39">
                  <c:v>8.9400000000000035E-2</c:v>
                </c:pt>
                <c:pt idx="40">
                  <c:v>8.8000000000000037E-2</c:v>
                </c:pt>
                <c:pt idx="41">
                  <c:v>8.680000000000003E-2</c:v>
                </c:pt>
                <c:pt idx="42">
                  <c:v>8.1700000000000036E-2</c:v>
                </c:pt>
                <c:pt idx="43">
                  <c:v>7.6900000000000024E-2</c:v>
                </c:pt>
                <c:pt idx="44">
                  <c:v>7.6700000000000032E-2</c:v>
                </c:pt>
                <c:pt idx="45">
                  <c:v>7.0800000000000016E-2</c:v>
                </c:pt>
                <c:pt idx="46">
                  <c:v>7.5600000000000014E-2</c:v>
                </c:pt>
                <c:pt idx="47">
                  <c:v>7.6500000000000012E-2</c:v>
                </c:pt>
                <c:pt idx="48">
                  <c:v>6.8500000000000033E-2</c:v>
                </c:pt>
              </c:numCache>
            </c:numRef>
          </c:val>
        </c:ser>
        <c:ser>
          <c:idx val="2"/>
          <c:order val="2"/>
          <c:tx>
            <c:strRef>
              <c:f>'[3]2010041316385066206'!$G$5</c:f>
              <c:strCache>
                <c:ptCount val="1"/>
                <c:pt idx="0">
                  <c:v>2008/9 Recession</c:v>
                </c:pt>
              </c:strCache>
            </c:strRef>
          </c:tx>
          <c:spPr>
            <a:ln w="25400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'[3]2010041316385066206'!$D$7:$D$55</c:f>
              <c:numCache>
                <c:formatCode>General</c:formatCode>
                <c:ptCount val="49"/>
                <c:pt idx="0">
                  <c:v>-24</c:v>
                </c:pt>
                <c:pt idx="1">
                  <c:v>-23</c:v>
                </c:pt>
                <c:pt idx="2">
                  <c:v>-22</c:v>
                </c:pt>
                <c:pt idx="3">
                  <c:v>-21</c:v>
                </c:pt>
                <c:pt idx="4">
                  <c:v>-20</c:v>
                </c:pt>
                <c:pt idx="5">
                  <c:v>-19</c:v>
                </c:pt>
                <c:pt idx="6">
                  <c:v>-18</c:v>
                </c:pt>
                <c:pt idx="7">
                  <c:v>-17</c:v>
                </c:pt>
                <c:pt idx="8">
                  <c:v>-16</c:v>
                </c:pt>
                <c:pt idx="9">
                  <c:v>-15</c:v>
                </c:pt>
                <c:pt idx="10">
                  <c:v>-14</c:v>
                </c:pt>
                <c:pt idx="11">
                  <c:v>-13</c:v>
                </c:pt>
                <c:pt idx="12">
                  <c:v>-12</c:v>
                </c:pt>
                <c:pt idx="13">
                  <c:v>-11</c:v>
                </c:pt>
                <c:pt idx="14">
                  <c:v>-10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-6</c:v>
                </c:pt>
                <c:pt idx="19">
                  <c:v>-5</c:v>
                </c:pt>
                <c:pt idx="20">
                  <c:v>-4</c:v>
                </c:pt>
                <c:pt idx="21">
                  <c:v>-3</c:v>
                </c:pt>
                <c:pt idx="22">
                  <c:v>-2</c:v>
                </c:pt>
                <c:pt idx="23">
                  <c:v>-1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</c:numCache>
            </c:numRef>
          </c:cat>
          <c:val>
            <c:numRef>
              <c:f>'[3]2010041316385066206'!$G$7:$G$55</c:f>
              <c:numCache>
                <c:formatCode>General</c:formatCode>
                <c:ptCount val="49"/>
                <c:pt idx="0">
                  <c:v>4.5000000000000019E-2</c:v>
                </c:pt>
                <c:pt idx="1">
                  <c:v>4.5000000000000019E-2</c:v>
                </c:pt>
                <c:pt idx="2">
                  <c:v>4.5000000000000019E-2</c:v>
                </c:pt>
                <c:pt idx="3">
                  <c:v>4.5000000000000019E-2</c:v>
                </c:pt>
                <c:pt idx="4">
                  <c:v>4.5000000000000019E-2</c:v>
                </c:pt>
                <c:pt idx="5">
                  <c:v>4.5000000000000019E-2</c:v>
                </c:pt>
                <c:pt idx="6">
                  <c:v>4.5000000000000019E-2</c:v>
                </c:pt>
                <c:pt idx="7">
                  <c:v>4.5000000000000019E-2</c:v>
                </c:pt>
                <c:pt idx="8">
                  <c:v>4.5000000000000019E-2</c:v>
                </c:pt>
                <c:pt idx="9">
                  <c:v>4.7500000000000021E-2</c:v>
                </c:pt>
                <c:pt idx="10">
                  <c:v>4.7500000000000021E-2</c:v>
                </c:pt>
                <c:pt idx="11">
                  <c:v>4.7500000000000021E-2</c:v>
                </c:pt>
                <c:pt idx="12">
                  <c:v>4.7500000000000021E-2</c:v>
                </c:pt>
                <c:pt idx="13">
                  <c:v>4.7500000000000021E-2</c:v>
                </c:pt>
                <c:pt idx="14">
                  <c:v>4.5000000000000019E-2</c:v>
                </c:pt>
                <c:pt idx="15">
                  <c:v>4.2500000000000017E-2</c:v>
                </c:pt>
                <c:pt idx="16">
                  <c:v>4.2500000000000017E-2</c:v>
                </c:pt>
                <c:pt idx="17">
                  <c:v>3.7500000000000012E-2</c:v>
                </c:pt>
                <c:pt idx="18">
                  <c:v>3.2500000000000015E-2</c:v>
                </c:pt>
                <c:pt idx="19">
                  <c:v>3.2500000000000015E-2</c:v>
                </c:pt>
                <c:pt idx="20">
                  <c:v>3.2500000000000015E-2</c:v>
                </c:pt>
                <c:pt idx="21">
                  <c:v>3.2500000000000015E-2</c:v>
                </c:pt>
                <c:pt idx="22">
                  <c:v>3.2500000000000015E-2</c:v>
                </c:pt>
                <c:pt idx="23">
                  <c:v>3.2500000000000015E-2</c:v>
                </c:pt>
                <c:pt idx="24">
                  <c:v>2.5000000000000008E-2</c:v>
                </c:pt>
                <c:pt idx="25">
                  <c:v>2.5000000000000008E-2</c:v>
                </c:pt>
                <c:pt idx="26">
                  <c:v>1.7500000000000009E-2</c:v>
                </c:pt>
                <c:pt idx="27">
                  <c:v>1.2500000000000004E-2</c:v>
                </c:pt>
                <c:pt idx="28">
                  <c:v>1.2500000000000004E-2</c:v>
                </c:pt>
                <c:pt idx="29">
                  <c:v>7.5000000000000032E-3</c:v>
                </c:pt>
                <c:pt idx="30">
                  <c:v>5.0000000000000018E-3</c:v>
                </c:pt>
                <c:pt idx="31">
                  <c:v>5.0000000000000018E-3</c:v>
                </c:pt>
                <c:pt idx="32">
                  <c:v>5.0000000000000018E-3</c:v>
                </c:pt>
                <c:pt idx="33">
                  <c:v>5.0000000000000018E-3</c:v>
                </c:pt>
                <c:pt idx="34">
                  <c:v>5.0000000000000018E-3</c:v>
                </c:pt>
                <c:pt idx="35">
                  <c:v>5.0000000000000018E-3</c:v>
                </c:pt>
                <c:pt idx="36">
                  <c:v>5.0000000000000018E-3</c:v>
                </c:pt>
                <c:pt idx="37">
                  <c:v>5.0000000000000018E-3</c:v>
                </c:pt>
                <c:pt idx="38">
                  <c:v>5.0000000000000018E-3</c:v>
                </c:pt>
                <c:pt idx="39">
                  <c:v>5.0000000000000018E-3</c:v>
                </c:pt>
                <c:pt idx="40">
                  <c:v>5.0000000000000018E-3</c:v>
                </c:pt>
                <c:pt idx="41">
                  <c:v>5.0000000000000018E-3</c:v>
                </c:pt>
                <c:pt idx="42">
                  <c:v>5.0000000000000018E-3</c:v>
                </c:pt>
                <c:pt idx="43">
                  <c:v>5.0000000000000018E-3</c:v>
                </c:pt>
                <c:pt idx="44">
                  <c:v>5.0000000000000018E-3</c:v>
                </c:pt>
                <c:pt idx="45">
                  <c:v>5.0000000000000018E-3</c:v>
                </c:pt>
                <c:pt idx="46">
                  <c:v>5.0000000000000018E-3</c:v>
                </c:pt>
                <c:pt idx="47">
                  <c:v>5.0000000000000018E-3</c:v>
                </c:pt>
                <c:pt idx="48">
                  <c:v>5.0000000000000018E-3</c:v>
                </c:pt>
              </c:numCache>
            </c:numRef>
          </c:val>
        </c:ser>
        <c:marker val="1"/>
        <c:axId val="61560320"/>
        <c:axId val="61562240"/>
      </c:lineChart>
      <c:catAx>
        <c:axId val="61560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/>
                </a:pPr>
                <a:r>
                  <a:rPr lang="en-US" sz="1200" b="1" i="0"/>
                  <a:t>Months before and after start of recession</a:t>
                </a:r>
              </a:p>
            </c:rich>
          </c:tx>
          <c:layout>
            <c:manualLayout>
              <c:xMode val="edge"/>
              <c:yMode val="edge"/>
              <c:x val="0.3356200787401572"/>
              <c:y val="0.868567044928206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562240"/>
        <c:crosses val="autoZero"/>
        <c:auto val="1"/>
        <c:lblAlgn val="ctr"/>
        <c:lblOffset val="100"/>
        <c:tickLblSkip val="6"/>
        <c:tickMarkSkip val="1"/>
      </c:catAx>
      <c:valAx>
        <c:axId val="61562240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560320"/>
        <c:crosses val="autoZero"/>
        <c:crossBetween val="between"/>
      </c:valAx>
    </c:plotArea>
    <c:legend>
      <c:legendPos val="b"/>
      <c:layout/>
      <c:spPr>
        <a:ln>
          <a:solidFill>
            <a:schemeClr val="tx1">
              <a:lumMod val="95000"/>
              <a:lumOff val="5000"/>
            </a:schemeClr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Debt Ratios by Sector 1990 to </a:t>
            </a:r>
            <a:r>
              <a:rPr lang="en-US" sz="16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>
        <c:manualLayout>
          <c:xMode val="edge"/>
          <c:yMode val="edge"/>
          <c:x val="0.2876372120151649"/>
          <c:y val="4.5021533685907097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412729658792615"/>
          <c:y val="0.1547994146277441"/>
          <c:w val="0.76193360705758439"/>
          <c:h val="0.52775930490368705"/>
        </c:manualLayout>
      </c:layout>
      <c:lineChart>
        <c:grouping val="standard"/>
        <c:ser>
          <c:idx val="0"/>
          <c:order val="0"/>
          <c:tx>
            <c:strRef>
              <c:f>'C:\Documents and Settings\tsanger\My Documents\My Dropbox\Federal PBC 2011\[Debt to Income data.xls]Debt ratios'!$B$34</c:f>
              <c:strCache>
                <c:ptCount val="1"/>
                <c:pt idx="0">
                  <c:v>Household debt to personal disposible income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'Debt Ratios'!$C$33:$X$33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 Q3</c:v>
                </c:pt>
              </c:strCache>
            </c:strRef>
          </c:cat>
          <c:val>
            <c:numRef>
              <c:f>'C:\Documents and Settings\tsanger\My Documents\My Dropbox\Federal PBC 2011\[Debt to Income data.xls]Debt ratios'!$C$34:$X$34</c:f>
              <c:numCache>
                <c:formatCode>General</c:formatCode>
                <c:ptCount val="22"/>
                <c:pt idx="0">
                  <c:v>0.91300000000000003</c:v>
                </c:pt>
                <c:pt idx="1">
                  <c:v>0.93630000000000002</c:v>
                </c:pt>
                <c:pt idx="2">
                  <c:v>0.96070000000000022</c:v>
                </c:pt>
                <c:pt idx="3">
                  <c:v>1.0031999999999996</c:v>
                </c:pt>
                <c:pt idx="4">
                  <c:v>1.0187999999999997</c:v>
                </c:pt>
                <c:pt idx="5">
                  <c:v>1.0263</c:v>
                </c:pt>
                <c:pt idx="6">
                  <c:v>1.0531999999999997</c:v>
                </c:pt>
                <c:pt idx="7">
                  <c:v>1.0852999999999997</c:v>
                </c:pt>
                <c:pt idx="8">
                  <c:v>1.0995999999999997</c:v>
                </c:pt>
                <c:pt idx="9">
                  <c:v>1.1197999999999997</c:v>
                </c:pt>
                <c:pt idx="10">
                  <c:v>1.0967</c:v>
                </c:pt>
                <c:pt idx="11">
                  <c:v>1.1304000000000001</c:v>
                </c:pt>
                <c:pt idx="12">
                  <c:v>1.1433</c:v>
                </c:pt>
                <c:pt idx="13">
                  <c:v>1.1777</c:v>
                </c:pt>
                <c:pt idx="14">
                  <c:v>1.2024999999999997</c:v>
                </c:pt>
                <c:pt idx="15">
                  <c:v>1.2514999999999996</c:v>
                </c:pt>
                <c:pt idx="16">
                  <c:v>1.2730999999999997</c:v>
                </c:pt>
                <c:pt idx="17">
                  <c:v>1.3227</c:v>
                </c:pt>
                <c:pt idx="18">
                  <c:v>1.3721000000000001</c:v>
                </c:pt>
                <c:pt idx="19">
                  <c:v>1.4506999999999997</c:v>
                </c:pt>
                <c:pt idx="20">
                  <c:v>1.4704999999999997</c:v>
                </c:pt>
                <c:pt idx="21">
                  <c:v>1.5177499999999986</c:v>
                </c:pt>
              </c:numCache>
            </c:numRef>
          </c:val>
        </c:ser>
        <c:ser>
          <c:idx val="1"/>
          <c:order val="1"/>
          <c:tx>
            <c:strRef>
              <c:f>'C:\Documents and Settings\tsanger\My Documents\My Dropbox\Federal PBC 2011\[Debt to Income data.xls]Debt ratios'!$B$35</c:f>
              <c:strCache>
                <c:ptCount val="1"/>
                <c:pt idx="0">
                  <c:v>Corporate credit market debt to equity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'Debt Ratios'!$C$33:$X$33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 Q3</c:v>
                </c:pt>
              </c:strCache>
            </c:strRef>
          </c:cat>
          <c:val>
            <c:numRef>
              <c:f>'C:\Documents and Settings\tsanger\My Documents\My Dropbox\Federal PBC 2011\[Debt to Income data.xls]Debt ratios'!$C$35:$X$35</c:f>
              <c:numCache>
                <c:formatCode>General</c:formatCode>
                <c:ptCount val="22"/>
                <c:pt idx="0">
                  <c:v>0.90170000000000017</c:v>
                </c:pt>
                <c:pt idx="1">
                  <c:v>0.91270000000000018</c:v>
                </c:pt>
                <c:pt idx="2">
                  <c:v>0.91249999999999998</c:v>
                </c:pt>
                <c:pt idx="3">
                  <c:v>0.90380000000000005</c:v>
                </c:pt>
                <c:pt idx="4">
                  <c:v>0.88470000000000004</c:v>
                </c:pt>
                <c:pt idx="5">
                  <c:v>0.84840000000000004</c:v>
                </c:pt>
                <c:pt idx="6">
                  <c:v>0.81590000000000018</c:v>
                </c:pt>
                <c:pt idx="7">
                  <c:v>0.8248000000000002</c:v>
                </c:pt>
                <c:pt idx="8">
                  <c:v>0.83350000000000002</c:v>
                </c:pt>
                <c:pt idx="9">
                  <c:v>0.80170000000000019</c:v>
                </c:pt>
                <c:pt idx="10">
                  <c:v>0.74050000000000005</c:v>
                </c:pt>
                <c:pt idx="11">
                  <c:v>0.73640000000000005</c:v>
                </c:pt>
                <c:pt idx="12">
                  <c:v>0.70570000000000022</c:v>
                </c:pt>
                <c:pt idx="13">
                  <c:v>0.6242000000000002</c:v>
                </c:pt>
                <c:pt idx="14">
                  <c:v>0.57960000000000023</c:v>
                </c:pt>
                <c:pt idx="15">
                  <c:v>0.55880000000000019</c:v>
                </c:pt>
                <c:pt idx="16">
                  <c:v>0.5506000000000002</c:v>
                </c:pt>
                <c:pt idx="17">
                  <c:v>0.56320000000000003</c:v>
                </c:pt>
                <c:pt idx="18">
                  <c:v>0.58519999999999983</c:v>
                </c:pt>
                <c:pt idx="19">
                  <c:v>0.57460000000000022</c:v>
                </c:pt>
                <c:pt idx="20">
                  <c:v>0.5524</c:v>
                </c:pt>
                <c:pt idx="21">
                  <c:v>0.54810000000000003</c:v>
                </c:pt>
              </c:numCache>
            </c:numRef>
          </c:val>
        </c:ser>
        <c:ser>
          <c:idx val="2"/>
          <c:order val="2"/>
          <c:tx>
            <c:strRef>
              <c:f>'C:\Documents and Settings\tsanger\My Documents\My Dropbox\Federal PBC 2011\[Debt to Income data.xls]Debt ratios'!$B$36</c:f>
              <c:strCache>
                <c:ptCount val="1"/>
                <c:pt idx="0">
                  <c:v>Total gov't gross debt to GDP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'Debt Ratios'!$C$33:$X$33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 Q3</c:v>
                </c:pt>
              </c:strCache>
            </c:strRef>
          </c:cat>
          <c:val>
            <c:numRef>
              <c:f>'C:\Documents and Settings\tsanger\My Documents\My Dropbox\Federal PBC 2011\[Debt to Income data.xls]Debt ratios'!$C$36:$X$36</c:f>
              <c:numCache>
                <c:formatCode>General</c:formatCode>
                <c:ptCount val="22"/>
                <c:pt idx="0">
                  <c:v>1.0697999999999996</c:v>
                </c:pt>
                <c:pt idx="1">
                  <c:v>1.1529</c:v>
                </c:pt>
                <c:pt idx="2">
                  <c:v>1.2325999999999997</c:v>
                </c:pt>
                <c:pt idx="3">
                  <c:v>1.2982</c:v>
                </c:pt>
                <c:pt idx="4">
                  <c:v>1.3116999999999996</c:v>
                </c:pt>
                <c:pt idx="5">
                  <c:v>1.3464</c:v>
                </c:pt>
                <c:pt idx="6">
                  <c:v>1.3504</c:v>
                </c:pt>
                <c:pt idx="7">
                  <c:v>1.2852999999999997</c:v>
                </c:pt>
                <c:pt idx="8">
                  <c:v>1.264</c:v>
                </c:pt>
                <c:pt idx="9">
                  <c:v>1.2121</c:v>
                </c:pt>
                <c:pt idx="10">
                  <c:v>1.0984</c:v>
                </c:pt>
                <c:pt idx="11">
                  <c:v>1.0883</c:v>
                </c:pt>
                <c:pt idx="12">
                  <c:v>1.0861000000000001</c:v>
                </c:pt>
                <c:pt idx="13">
                  <c:v>1.0309999999999997</c:v>
                </c:pt>
                <c:pt idx="14">
                  <c:v>0.99399999999999999</c:v>
                </c:pt>
                <c:pt idx="15">
                  <c:v>0.96340000000000003</c:v>
                </c:pt>
                <c:pt idx="16">
                  <c:v>0.93</c:v>
                </c:pt>
                <c:pt idx="17">
                  <c:v>0.90990000000000004</c:v>
                </c:pt>
                <c:pt idx="18">
                  <c:v>0.90449999999999997</c:v>
                </c:pt>
                <c:pt idx="19">
                  <c:v>1.0328999999999997</c:v>
                </c:pt>
                <c:pt idx="20">
                  <c:v>1.0880000000000001</c:v>
                </c:pt>
                <c:pt idx="21">
                  <c:v>1.0931999999999997</c:v>
                </c:pt>
              </c:numCache>
            </c:numRef>
          </c:val>
        </c:ser>
        <c:marker val="1"/>
        <c:axId val="61991168"/>
        <c:axId val="61947904"/>
      </c:lineChart>
      <c:catAx>
        <c:axId val="619911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61947904"/>
        <c:crosses val="autoZero"/>
        <c:auto val="1"/>
        <c:lblAlgn val="ctr"/>
        <c:lblOffset val="100"/>
        <c:tickLblSkip val="1"/>
      </c:catAx>
      <c:valAx>
        <c:axId val="61947904"/>
        <c:scaling>
          <c:orientation val="minMax"/>
          <c:min val="0.4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991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0504690276944"/>
          <c:y val="0.83738981846019445"/>
          <c:w val="0.74375855388279721"/>
          <c:h val="0.13793842535261705"/>
        </c:manualLayout>
      </c:layout>
      <c:spPr>
        <a:ln>
          <a:solidFill>
            <a:srgbClr val="4F81BD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200"/>
            </a:pPr>
            <a:r>
              <a:rPr lang="en-US" sz="1800" dirty="0"/>
              <a:t>Public Investment Yields</a:t>
            </a:r>
            <a:r>
              <a:rPr lang="en-US" sz="1800" baseline="0" dirty="0"/>
              <a:t> Strongest Impact</a:t>
            </a:r>
            <a:endParaRPr lang="en-US" sz="1800" dirty="0"/>
          </a:p>
          <a:p>
            <a:pPr>
              <a:defRPr sz="1200"/>
            </a:pPr>
            <a:r>
              <a:rPr lang="en-US" sz="1800" b="0" dirty="0"/>
              <a:t>Per $1 Million invested or spent</a:t>
            </a:r>
          </a:p>
        </c:rich>
      </c:tx>
      <c:layout>
        <c:manualLayout>
          <c:xMode val="edge"/>
          <c:yMode val="edge"/>
          <c:x val="0.19493545449675906"/>
          <c:y val="3.1803957197658016E-2"/>
        </c:manualLayout>
      </c:layout>
    </c:title>
    <c:plotArea>
      <c:layout>
        <c:manualLayout>
          <c:layoutTarget val="inner"/>
          <c:xMode val="edge"/>
          <c:yMode val="edge"/>
          <c:x val="0.10798072538230002"/>
          <c:y val="0.18097851404938001"/>
          <c:w val="0.76938071930197904"/>
          <c:h val="0.53956854431657597"/>
        </c:manualLayout>
      </c:layout>
      <c:barChart>
        <c:barDir val="col"/>
        <c:grouping val="clustered"/>
        <c:ser>
          <c:idx val="0"/>
          <c:order val="0"/>
          <c:tx>
            <c:strRef>
              <c:f>'C:\Documents and Settings\tsanger\My Documents\My Dropbox\[FCM 2010.xlsx]Sheet1'!$C$14</c:f>
              <c:strCache>
                <c:ptCount val="1"/>
                <c:pt idx="0">
                  <c:v>Jobs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c:spPr>
          <c:cat>
            <c:strRef>
              <c:f>'C:\Documents and Settings\tsanger\My Documents\My Dropbox\[FCM 2010.xlsx]Sheet1'!$B$16:$B$21</c:f>
              <c:strCache>
                <c:ptCount val="6"/>
                <c:pt idx="0">
                  <c:v>Child care</c:v>
                </c:pt>
                <c:pt idx="1">
                  <c:v>Health care and social services</c:v>
                </c:pt>
                <c:pt idx="2">
                  <c:v>Public Infrastructure</c:v>
                </c:pt>
                <c:pt idx="3">
                  <c:v>Education</c:v>
                </c:pt>
                <c:pt idx="4">
                  <c:v>Income tax cut</c:v>
                </c:pt>
                <c:pt idx="5">
                  <c:v>Corporate tax cut</c:v>
                </c:pt>
              </c:strCache>
            </c:strRef>
          </c:cat>
          <c:val>
            <c:numRef>
              <c:f>'C:\Documents and Settings\tsanger\My Documents\My Dropbox\[FCM 2010.xlsx]Sheet1'!$C$16:$C$21</c:f>
              <c:numCache>
                <c:formatCode>General</c:formatCode>
                <c:ptCount val="6"/>
                <c:pt idx="0">
                  <c:v>40</c:v>
                </c:pt>
                <c:pt idx="1">
                  <c:v>18</c:v>
                </c:pt>
                <c:pt idx="2">
                  <c:v>16</c:v>
                </c:pt>
                <c:pt idx="3">
                  <c:v>12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gapWidth val="100"/>
        <c:axId val="62050688"/>
        <c:axId val="62052608"/>
      </c:barChart>
      <c:lineChart>
        <c:grouping val="standard"/>
        <c:ser>
          <c:idx val="1"/>
          <c:order val="1"/>
          <c:tx>
            <c:strRef>
              <c:f>'C:\Documents and Settings\tsanger\My Documents\My Dropbox\[FCM 2010.xlsx]Sheet1'!$D$14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'C:\Documents and Settings\tsanger\My Documents\My Dropbox\[FCM 2010.xlsx]Sheet1'!$B$16:$B$21</c:f>
              <c:strCache>
                <c:ptCount val="6"/>
                <c:pt idx="0">
                  <c:v>Child care</c:v>
                </c:pt>
                <c:pt idx="1">
                  <c:v>Health care and social services</c:v>
                </c:pt>
                <c:pt idx="2">
                  <c:v>Public Infrastructure</c:v>
                </c:pt>
                <c:pt idx="3">
                  <c:v>Education</c:v>
                </c:pt>
                <c:pt idx="4">
                  <c:v>Income tax cut</c:v>
                </c:pt>
                <c:pt idx="5">
                  <c:v>Corporate tax cut</c:v>
                </c:pt>
              </c:strCache>
            </c:strRef>
          </c:cat>
          <c:val>
            <c:numRef>
              <c:f>'C:\Documents and Settings\tsanger\My Documents\My Dropbox\[FCM 2010.xlsx]Sheet1'!$D$16:$D$21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</c:v>
                </c:pt>
                <c:pt idx="2">
                  <c:v>2.8</c:v>
                </c:pt>
                <c:pt idx="3">
                  <c:v>2.2999999999999998</c:v>
                </c:pt>
                <c:pt idx="4">
                  <c:v>1.3</c:v>
                </c:pt>
                <c:pt idx="5">
                  <c:v>0.4</c:v>
                </c:pt>
              </c:numCache>
            </c:numRef>
          </c:val>
        </c:ser>
        <c:marker val="1"/>
        <c:axId val="62064896"/>
        <c:axId val="62062976"/>
      </c:lineChart>
      <c:catAx>
        <c:axId val="6205068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052608"/>
        <c:crosses val="autoZero"/>
        <c:auto val="1"/>
        <c:lblAlgn val="ctr"/>
        <c:lblOffset val="100"/>
      </c:catAx>
      <c:valAx>
        <c:axId val="6205260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Jobs Generated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050688"/>
        <c:crosses val="autoZero"/>
        <c:crossBetween val="between"/>
      </c:valAx>
      <c:valAx>
        <c:axId val="62062976"/>
        <c:scaling>
          <c:orientation val="minMax"/>
          <c:max val="4.5"/>
        </c:scaling>
        <c:axPos val="r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$million GDP impact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064896"/>
        <c:crosses val="max"/>
        <c:crossBetween val="between"/>
      </c:valAx>
      <c:catAx>
        <c:axId val="62064896"/>
        <c:scaling>
          <c:orientation val="minMax"/>
        </c:scaling>
        <c:delete val="1"/>
        <c:axPos val="b"/>
        <c:tickLblPos val="none"/>
        <c:crossAx val="6206297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58932145109768297"/>
          <c:y val="0.2781202349706291"/>
          <c:w val="0.1853100497744341"/>
          <c:h val="8.6588508248724425E-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solidFill>
      <a:schemeClr val="bg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b="1"/>
            </a:pPr>
            <a:r>
              <a:rPr lang="en-US" b="0" dirty="0"/>
              <a:t>Ontario</a:t>
            </a:r>
            <a:r>
              <a:rPr lang="en-US" b="0" baseline="0" dirty="0"/>
              <a:t> combined </a:t>
            </a:r>
            <a:r>
              <a:rPr lang="en-US" b="0" baseline="0" dirty="0" smtClean="0"/>
              <a:t>federal &amp; provincial </a:t>
            </a:r>
            <a:r>
              <a:rPr lang="en-US" b="0" baseline="0" dirty="0"/>
              <a:t>corporate tax rates and business investment in machinery and equipment</a:t>
            </a:r>
            <a:endParaRPr lang="en-US" b="0" dirty="0"/>
          </a:p>
        </c:rich>
      </c:tx>
      <c:layout>
        <c:manualLayout>
          <c:xMode val="edge"/>
          <c:yMode val="edge"/>
          <c:x val="9.1482144277419825E-2"/>
          <c:y val="1.8381215822714108E-2"/>
        </c:manualLayout>
      </c:layout>
    </c:title>
    <c:plotArea>
      <c:layout>
        <c:manualLayout>
          <c:layoutTarget val="inner"/>
          <c:xMode val="edge"/>
          <c:yMode val="edge"/>
          <c:x val="0.12770275287692706"/>
          <c:y val="0.18479532163742815"/>
          <c:w val="0.71021437931306097"/>
          <c:h val="0.58126093132135459"/>
        </c:manualLayout>
      </c:layout>
      <c:barChart>
        <c:barDir val="col"/>
        <c:grouping val="clustered"/>
        <c:ser>
          <c:idx val="1"/>
          <c:order val="1"/>
          <c:tx>
            <c:strRef>
              <c:f>'CIT &amp; investment'!$E$42</c:f>
              <c:strCache>
                <c:ptCount val="1"/>
                <c:pt idx="0">
                  <c:v>Business investment/ GDP (right axis)</c:v>
                </c:pt>
              </c:strCache>
            </c:strRef>
          </c:tx>
          <c:spPr>
            <a:ln>
              <a:noFill/>
            </a:ln>
          </c:spPr>
          <c:cat>
            <c:numRef>
              <c:f>'CIT &amp; investment'!$B$44:$B$57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'CIT &amp; investment'!$E$44:$E$57</c:f>
              <c:numCache>
                <c:formatCode>0.0%</c:formatCode>
                <c:ptCount val="14"/>
                <c:pt idx="0">
                  <c:v>8.0109538319126802E-2</c:v>
                </c:pt>
                <c:pt idx="1">
                  <c:v>7.3894813221087916E-2</c:v>
                </c:pt>
                <c:pt idx="2">
                  <c:v>6.9628460280769008E-2</c:v>
                </c:pt>
                <c:pt idx="3">
                  <c:v>6.6627650586271528E-2</c:v>
                </c:pt>
                <c:pt idx="4">
                  <c:v>6.5637621949235739E-2</c:v>
                </c:pt>
                <c:pt idx="5">
                  <c:v>6.7867918142148487E-2</c:v>
                </c:pt>
                <c:pt idx="6">
                  <c:v>6.8899376381079708E-2</c:v>
                </c:pt>
                <c:pt idx="7">
                  <c:v>6.6075265970139727E-2</c:v>
                </c:pt>
                <c:pt idx="8">
                  <c:v>6.3220570057215333E-2</c:v>
                </c:pt>
                <c:pt idx="9">
                  <c:v>5.6267393074490586E-2</c:v>
                </c:pt>
                <c:pt idx="10">
                  <c:v>5.5254559869211496E-2</c:v>
                </c:pt>
              </c:numCache>
            </c:numRef>
          </c:val>
        </c:ser>
        <c:gapWidth val="50"/>
        <c:overlap val="100"/>
        <c:axId val="62126720"/>
        <c:axId val="62124800"/>
      </c:barChart>
      <c:lineChart>
        <c:grouping val="standard"/>
        <c:ser>
          <c:idx val="0"/>
          <c:order val="0"/>
          <c:tx>
            <c:strRef>
              <c:f>'CIT &amp; investment'!$C$42</c:f>
              <c:strCache>
                <c:ptCount val="1"/>
                <c:pt idx="0">
                  <c:v>Combined Fed-Prov corp tax rate for Ontario (left axis)</c:v>
                </c:pt>
              </c:strCache>
            </c:strRef>
          </c:tx>
          <c:spPr>
            <a:ln w="63500">
              <a:solidFill>
                <a:srgbClr val="000090"/>
              </a:solidFill>
            </a:ln>
          </c:spPr>
          <c:marker>
            <c:symbol val="none"/>
          </c:marker>
          <c:cat>
            <c:numRef>
              <c:f>'CIT &amp; investment'!$B$44:$B$57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'CIT &amp; investment'!$C$44:$C$57</c:f>
              <c:numCache>
                <c:formatCode>0.0%</c:formatCode>
                <c:ptCount val="14"/>
                <c:pt idx="0">
                  <c:v>0.44600000000000001</c:v>
                </c:pt>
                <c:pt idx="1">
                  <c:v>0.4210000000000001</c:v>
                </c:pt>
                <c:pt idx="2">
                  <c:v>0.38600000000000012</c:v>
                </c:pt>
                <c:pt idx="3">
                  <c:v>0.3660000000000001</c:v>
                </c:pt>
                <c:pt idx="4">
                  <c:v>0.3610000000000001</c:v>
                </c:pt>
                <c:pt idx="5">
                  <c:v>0.3610000000000001</c:v>
                </c:pt>
                <c:pt idx="6">
                  <c:v>0.3610000000000001</c:v>
                </c:pt>
                <c:pt idx="7">
                  <c:v>0.3610000000000001</c:v>
                </c:pt>
                <c:pt idx="8">
                  <c:v>0.33500000000000013</c:v>
                </c:pt>
                <c:pt idx="9">
                  <c:v>0.33000000000000013</c:v>
                </c:pt>
                <c:pt idx="10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'CIT &amp; investment'!$D$42</c:f>
              <c:strCache>
                <c:ptCount val="1"/>
                <c:pt idx="0">
                  <c:v>Planned combined corp tax rate planned (left axis)</c:v>
                </c:pt>
              </c:strCache>
            </c:strRef>
          </c:tx>
          <c:spPr>
            <a:ln w="63500">
              <a:solidFill>
                <a:srgbClr val="000090"/>
              </a:solidFill>
              <a:prstDash val="dash"/>
            </a:ln>
          </c:spPr>
          <c:marker>
            <c:symbol val="none"/>
          </c:marker>
          <c:cat>
            <c:numRef>
              <c:f>'CIT &amp; investment'!$B$44:$B$57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'CIT &amp; investment'!$D$44:$D$57</c:f>
              <c:numCache>
                <c:formatCode>General</c:formatCode>
                <c:ptCount val="14"/>
                <c:pt idx="10" formatCode="0.0%">
                  <c:v>0.3000000000000001</c:v>
                </c:pt>
                <c:pt idx="11" formatCode="0.0%">
                  <c:v>0.28000000000000008</c:v>
                </c:pt>
                <c:pt idx="12" formatCode="0.0%">
                  <c:v>0.26</c:v>
                </c:pt>
                <c:pt idx="13" formatCode="0.0%">
                  <c:v>0.25</c:v>
                </c:pt>
              </c:numCache>
            </c:numRef>
          </c:val>
        </c:ser>
        <c:marker val="1"/>
        <c:axId val="62104704"/>
        <c:axId val="62106240"/>
      </c:lineChart>
      <c:catAx>
        <c:axId val="6210470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106240"/>
        <c:crosses val="autoZero"/>
        <c:auto val="1"/>
        <c:lblAlgn val="ctr"/>
        <c:lblOffset val="100"/>
      </c:catAx>
      <c:valAx>
        <c:axId val="6210624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Ontario</a:t>
                </a:r>
                <a:r>
                  <a:rPr lang="en-US" sz="1400" baseline="0"/>
                  <a:t> corporate tax rate</a:t>
                </a:r>
                <a:endParaRPr lang="en-US" sz="140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104704"/>
        <c:crosses val="autoZero"/>
        <c:crossBetween val="between"/>
      </c:valAx>
      <c:valAx>
        <c:axId val="62124800"/>
        <c:scaling>
          <c:orientation val="minMax"/>
          <c:max val="0.1"/>
          <c:min val="0"/>
        </c:scaling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Business</a:t>
                </a:r>
                <a:r>
                  <a:rPr lang="en-US" sz="1400" baseline="0"/>
                  <a:t> investment/ GDP</a:t>
                </a:r>
                <a:endParaRPr lang="en-US" sz="140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126720"/>
        <c:crosses val="max"/>
        <c:crossBetween val="between"/>
      </c:valAx>
      <c:catAx>
        <c:axId val="62126720"/>
        <c:scaling>
          <c:orientation val="minMax"/>
        </c:scaling>
        <c:delete val="1"/>
        <c:axPos val="b"/>
        <c:numFmt formatCode="General" sourceLinked="1"/>
        <c:tickLblPos val="none"/>
        <c:crossAx val="62124800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8.921869614783004E-2"/>
          <c:y val="0.89364741470467424"/>
          <c:w val="0.8719169434293802"/>
          <c:h val="9.2495230409189153E-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1921023916954213E-2"/>
          <c:y val="2.8467999192408604E-2"/>
          <c:w val="0.91747972514671583"/>
          <c:h val="0.80176398142539784"/>
        </c:manualLayout>
      </c:layout>
      <c:lineChart>
        <c:grouping val="standard"/>
        <c:ser>
          <c:idx val="1"/>
          <c:order val="0"/>
          <c:tx>
            <c:v>Top 1% income share</c:v>
          </c:tx>
          <c:spPr>
            <a:ln w="44450"/>
          </c:spPr>
          <c:marker>
            <c:symbol val="none"/>
          </c:marker>
          <c:cat>
            <c:numRef>
              <c:f>'Union density'!$A$34:$A$65</c:f>
              <c:numCache>
                <c:formatCode>General</c:formatCode>
                <c:ptCount val="32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</c:numCache>
            </c:numRef>
          </c:cat>
          <c:val>
            <c:numRef>
              <c:f>'Union density'!$E$34:$E$65</c:f>
              <c:numCache>
                <c:formatCode>General</c:formatCode>
                <c:ptCount val="32"/>
                <c:pt idx="0">
                  <c:v>8.0800000000000025E-2</c:v>
                </c:pt>
                <c:pt idx="1">
                  <c:v>7.7400000000000024E-2</c:v>
                </c:pt>
                <c:pt idx="2">
                  <c:v>7.6000000000000012E-2</c:v>
                </c:pt>
                <c:pt idx="3">
                  <c:v>7.7200000000000019E-2</c:v>
                </c:pt>
                <c:pt idx="4">
                  <c:v>8.0600000000000047E-2</c:v>
                </c:pt>
                <c:pt idx="5">
                  <c:v>7.8000000000000014E-2</c:v>
                </c:pt>
                <c:pt idx="6">
                  <c:v>8.4600000000000036E-2</c:v>
                </c:pt>
                <c:pt idx="7">
                  <c:v>8.210000000000002E-2</c:v>
                </c:pt>
                <c:pt idx="8">
                  <c:v>8.2800000000000026E-2</c:v>
                </c:pt>
                <c:pt idx="9">
                  <c:v>8.210000000000002E-2</c:v>
                </c:pt>
                <c:pt idx="10">
                  <c:v>8.2400000000000015E-2</c:v>
                </c:pt>
                <c:pt idx="11">
                  <c:v>8.4000000000000047E-2</c:v>
                </c:pt>
                <c:pt idx="12">
                  <c:v>9.3400000000000025E-2</c:v>
                </c:pt>
                <c:pt idx="13">
                  <c:v>0.10010000000000002</c:v>
                </c:pt>
                <c:pt idx="14">
                  <c:v>9.3500000000000041E-2</c:v>
                </c:pt>
                <c:pt idx="15">
                  <c:v>9.3600000000000044E-2</c:v>
                </c:pt>
                <c:pt idx="16">
                  <c:v>9.310000000000003E-2</c:v>
                </c:pt>
                <c:pt idx="17">
                  <c:v>9.5600000000000032E-2</c:v>
                </c:pt>
                <c:pt idx="18">
                  <c:v>9.5900000000000027E-2</c:v>
                </c:pt>
                <c:pt idx="19">
                  <c:v>0.1</c:v>
                </c:pt>
                <c:pt idx="20">
                  <c:v>0.10620000000000003</c:v>
                </c:pt>
                <c:pt idx="21">
                  <c:v>0.11520000000000002</c:v>
                </c:pt>
                <c:pt idx="22">
                  <c:v>0.12180000000000002</c:v>
                </c:pt>
                <c:pt idx="23">
                  <c:v>0.12620000000000001</c:v>
                </c:pt>
                <c:pt idx="24">
                  <c:v>0.1356</c:v>
                </c:pt>
                <c:pt idx="25">
                  <c:v>0.13317220984462697</c:v>
                </c:pt>
                <c:pt idx="26">
                  <c:v>0.128060457045512</c:v>
                </c:pt>
                <c:pt idx="27">
                  <c:v>0.12703609370675401</c:v>
                </c:pt>
                <c:pt idx="28">
                  <c:v>0.13169937582972804</c:v>
                </c:pt>
                <c:pt idx="29">
                  <c:v>0.13881795189937407</c:v>
                </c:pt>
                <c:pt idx="30">
                  <c:v>0.14504558509580906</c:v>
                </c:pt>
                <c:pt idx="31">
                  <c:v>0.14539061175065396</c:v>
                </c:pt>
              </c:numCache>
            </c:numRef>
          </c:val>
        </c:ser>
        <c:ser>
          <c:idx val="2"/>
          <c:order val="1"/>
          <c:tx>
            <c:strRef>
              <c:f>'Union density'!$I$28</c:f>
              <c:strCache>
                <c:ptCount val="1"/>
                <c:pt idx="0">
                  <c:v>Real GDP growth (7 yr average)</c:v>
                </c:pt>
              </c:strCache>
            </c:strRef>
          </c:tx>
          <c:spPr>
            <a:ln w="50800">
              <a:solidFill>
                <a:srgbClr val="0070C0"/>
              </a:solidFill>
              <a:prstDash val="dash"/>
            </a:ln>
          </c:spPr>
          <c:marker>
            <c:symbol val="none"/>
          </c:marker>
          <c:val>
            <c:numRef>
              <c:f>'Union density'!$I$34:$I$65</c:f>
              <c:numCache>
                <c:formatCode>0.0%</c:formatCode>
                <c:ptCount val="32"/>
                <c:pt idx="0">
                  <c:v>4.1428571428571412E-2</c:v>
                </c:pt>
                <c:pt idx="1">
                  <c:v>3.45714285714286E-2</c:v>
                </c:pt>
                <c:pt idx="2">
                  <c:v>3.4285714285714301E-2</c:v>
                </c:pt>
                <c:pt idx="3">
                  <c:v>2.7629992180984515E-2</c:v>
                </c:pt>
                <c:pt idx="4">
                  <c:v>2.408400098483171E-2</c:v>
                </c:pt>
                <c:pt idx="5">
                  <c:v>2.7390384355078908E-2</c:v>
                </c:pt>
                <c:pt idx="6">
                  <c:v>2.8504778007228809E-2</c:v>
                </c:pt>
                <c:pt idx="7">
                  <c:v>2.6534467665400411E-2</c:v>
                </c:pt>
                <c:pt idx="8">
                  <c:v>2.9467637600168212E-2</c:v>
                </c:pt>
                <c:pt idx="9">
                  <c:v>3.1574026811638893E-2</c:v>
                </c:pt>
                <c:pt idx="10">
                  <c:v>3.9400324582769722E-2</c:v>
                </c:pt>
                <c:pt idx="11">
                  <c:v>3.5793494181779406E-2</c:v>
                </c:pt>
                <c:pt idx="12">
                  <c:v>2.4498306149917905E-2</c:v>
                </c:pt>
                <c:pt idx="13">
                  <c:v>1.89199014744184E-2</c:v>
                </c:pt>
                <c:pt idx="14">
                  <c:v>1.8802415776350404E-2</c:v>
                </c:pt>
                <c:pt idx="15">
                  <c:v>1.9589545980554807E-2</c:v>
                </c:pt>
                <c:pt idx="16">
                  <c:v>1.6495198285944007E-2</c:v>
                </c:pt>
                <c:pt idx="17">
                  <c:v>1.5065765312660205E-2</c:v>
                </c:pt>
                <c:pt idx="18">
                  <c:v>2.0827039055622706E-2</c:v>
                </c:pt>
                <c:pt idx="19">
                  <c:v>2.9669318660864818E-2</c:v>
                </c:pt>
                <c:pt idx="20">
                  <c:v>3.6321562373290601E-2</c:v>
                </c:pt>
                <c:pt idx="21">
                  <c:v>4.0456913621832707E-2</c:v>
                </c:pt>
                <c:pt idx="22">
                  <c:v>3.6142043797628601E-2</c:v>
                </c:pt>
                <c:pt idx="23">
                  <c:v>3.6307901539309212E-2</c:v>
                </c:pt>
                <c:pt idx="24">
                  <c:v>3.6682579317089507E-2</c:v>
                </c:pt>
                <c:pt idx="25">
                  <c:v>3.5102665713042019E-2</c:v>
                </c:pt>
                <c:pt idx="26">
                  <c:v>3.3562129834289203E-2</c:v>
                </c:pt>
                <c:pt idx="27">
                  <c:v>2.9692515328954516E-2</c:v>
                </c:pt>
                <c:pt idx="28">
                  <c:v>2.5359276342662003E-2</c:v>
                </c:pt>
                <c:pt idx="29">
                  <c:v>2.3794884418449399E-2</c:v>
                </c:pt>
                <c:pt idx="30">
                  <c:v>1.5660173474346503E-2</c:v>
                </c:pt>
                <c:pt idx="31">
                  <c:v>1.7565707871781702E-2</c:v>
                </c:pt>
              </c:numCache>
            </c:numRef>
          </c:val>
        </c:ser>
        <c:marker val="1"/>
        <c:axId val="61881728"/>
        <c:axId val="61887616"/>
      </c:lineChart>
      <c:catAx>
        <c:axId val="618817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61887616"/>
        <c:crosses val="autoZero"/>
        <c:auto val="1"/>
        <c:lblAlgn val="ctr"/>
        <c:lblOffset val="100"/>
        <c:tickLblSkip val="2"/>
      </c:catAx>
      <c:valAx>
        <c:axId val="61887616"/>
        <c:scaling>
          <c:orientation val="minMax"/>
          <c:max val="0.2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881728"/>
        <c:crosses val="autoZero"/>
        <c:crossBetween val="between"/>
        <c:majorUnit val="4.0000000000000015E-2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baseline="0"/>
              <a:t>Ontario Public Sector Wages and Salaries</a:t>
            </a:r>
          </a:p>
          <a:p>
            <a:pPr>
              <a:defRPr sz="1800"/>
            </a:pPr>
            <a:r>
              <a:rPr lang="en-US" sz="1800" baseline="0"/>
              <a:t>share of budget and economy declining  </a:t>
            </a:r>
            <a:endParaRPr lang="en-US" sz="1800"/>
          </a:p>
        </c:rich>
      </c:tx>
      <c:layout/>
    </c:title>
    <c:plotArea>
      <c:layout>
        <c:manualLayout>
          <c:layoutTarget val="inner"/>
          <c:xMode val="edge"/>
          <c:yMode val="edge"/>
          <c:x val="8.3991297140489071E-2"/>
          <c:y val="0.17453554718703607"/>
          <c:w val="0.54952166282745796"/>
          <c:h val="0.60038598918263975"/>
        </c:manualLayout>
      </c:layout>
      <c:lineChart>
        <c:grouping val="standard"/>
        <c:ser>
          <c:idx val="0"/>
          <c:order val="0"/>
          <c:tx>
            <c:strRef>
              <c:f>'Spending shares'!$A$32</c:f>
              <c:strCache>
                <c:ptCount val="1"/>
                <c:pt idx="0">
                  <c:v>Share of provincial current spending</c:v>
                </c:pt>
              </c:strCache>
            </c:strRef>
          </c:tx>
          <c:marker>
            <c:symbol val="none"/>
          </c:marker>
          <c:cat>
            <c:numRef>
              <c:f>'Spending shares'!$D$30:$AF$30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'Spending shares'!$D$32:$AF$32</c:f>
              <c:numCache>
                <c:formatCode>0.0%</c:formatCode>
                <c:ptCount val="29"/>
                <c:pt idx="0">
                  <c:v>0.52299589507408939</c:v>
                </c:pt>
                <c:pt idx="1">
                  <c:v>0.52097647884851717</c:v>
                </c:pt>
                <c:pt idx="2">
                  <c:v>0.50542714946312384</c:v>
                </c:pt>
                <c:pt idx="3">
                  <c:v>0.4929331946876821</c:v>
                </c:pt>
                <c:pt idx="4">
                  <c:v>0.4908009621765102</c:v>
                </c:pt>
                <c:pt idx="5">
                  <c:v>0.496296059143776</c:v>
                </c:pt>
                <c:pt idx="6">
                  <c:v>0.48267825410928511</c:v>
                </c:pt>
                <c:pt idx="7">
                  <c:v>0.47492949477132401</c:v>
                </c:pt>
                <c:pt idx="8">
                  <c:v>0.46795200897970413</c:v>
                </c:pt>
                <c:pt idx="9">
                  <c:v>0.45909332595416702</c:v>
                </c:pt>
                <c:pt idx="10">
                  <c:v>0.46187770897832808</c:v>
                </c:pt>
                <c:pt idx="11">
                  <c:v>0.4412963354715439</c:v>
                </c:pt>
                <c:pt idx="12">
                  <c:v>0.44083386014435211</c:v>
                </c:pt>
                <c:pt idx="13">
                  <c:v>0.42509828973843111</c:v>
                </c:pt>
                <c:pt idx="14">
                  <c:v>0.41495952604604402</c:v>
                </c:pt>
                <c:pt idx="15">
                  <c:v>0.41602099102346329</c:v>
                </c:pt>
                <c:pt idx="16">
                  <c:v>0.40906320217514008</c:v>
                </c:pt>
                <c:pt idx="17">
                  <c:v>0.3978175424950981</c:v>
                </c:pt>
                <c:pt idx="18">
                  <c:v>0.40491231855318499</c:v>
                </c:pt>
                <c:pt idx="19">
                  <c:v>0.4057948076512401</c:v>
                </c:pt>
                <c:pt idx="20">
                  <c:v>0.403536004519578</c:v>
                </c:pt>
                <c:pt idx="21">
                  <c:v>0.40277543395237908</c:v>
                </c:pt>
                <c:pt idx="22">
                  <c:v>0.39200216104836022</c:v>
                </c:pt>
                <c:pt idx="23">
                  <c:v>0.39531856887125733</c:v>
                </c:pt>
                <c:pt idx="24">
                  <c:v>0.38956453139072222</c:v>
                </c:pt>
                <c:pt idx="25">
                  <c:v>0.3893306416882002</c:v>
                </c:pt>
                <c:pt idx="26">
                  <c:v>0.3877141649389082</c:v>
                </c:pt>
                <c:pt idx="27">
                  <c:v>0.3812409393024413</c:v>
                </c:pt>
                <c:pt idx="28">
                  <c:v>0.38179495117040213</c:v>
                </c:pt>
              </c:numCache>
            </c:numRef>
          </c:val>
        </c:ser>
        <c:ser>
          <c:idx val="1"/>
          <c:order val="1"/>
          <c:tx>
            <c:strRef>
              <c:f>'Spending shares'!$A$34</c:f>
              <c:strCache>
                <c:ptCount val="1"/>
                <c:pt idx="0">
                  <c:v>Share of provincial revenues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'Spending shares'!$D$30:$AF$30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'Spending shares'!$D$34:$AF$34</c:f>
              <c:numCache>
                <c:formatCode>0.0%</c:formatCode>
                <c:ptCount val="29"/>
                <c:pt idx="0">
                  <c:v>0.54867738038968505</c:v>
                </c:pt>
                <c:pt idx="1">
                  <c:v>0.5888018648018648</c:v>
                </c:pt>
                <c:pt idx="2">
                  <c:v>0.56498554406868817</c:v>
                </c:pt>
                <c:pt idx="3">
                  <c:v>0.51266698288619883</c:v>
                </c:pt>
                <c:pt idx="4">
                  <c:v>0.51521109640568419</c:v>
                </c:pt>
                <c:pt idx="5">
                  <c:v>0.50355467327851422</c:v>
                </c:pt>
                <c:pt idx="6">
                  <c:v>0.49145223758233708</c:v>
                </c:pt>
                <c:pt idx="7">
                  <c:v>0.4658093272700311</c:v>
                </c:pt>
                <c:pt idx="8">
                  <c:v>0.46552064627865614</c:v>
                </c:pt>
                <c:pt idx="9">
                  <c:v>0.47975424654599991</c:v>
                </c:pt>
                <c:pt idx="10">
                  <c:v>0.53707269415107017</c:v>
                </c:pt>
                <c:pt idx="11">
                  <c:v>0.56944471106219119</c:v>
                </c:pt>
                <c:pt idx="12">
                  <c:v>0.54202701803973719</c:v>
                </c:pt>
                <c:pt idx="13">
                  <c:v>0.49588980166647123</c:v>
                </c:pt>
                <c:pt idx="14">
                  <c:v>0.46501614064895008</c:v>
                </c:pt>
                <c:pt idx="15">
                  <c:v>0.4374967240041151</c:v>
                </c:pt>
                <c:pt idx="16">
                  <c:v>0.42114763824580609</c:v>
                </c:pt>
                <c:pt idx="17">
                  <c:v>0.41923691939890712</c:v>
                </c:pt>
                <c:pt idx="18">
                  <c:v>0.39639764556057711</c:v>
                </c:pt>
                <c:pt idx="19">
                  <c:v>0.39579694706460022</c:v>
                </c:pt>
                <c:pt idx="20">
                  <c:v>0.40946747901753611</c:v>
                </c:pt>
                <c:pt idx="21">
                  <c:v>0.42231593783881521</c:v>
                </c:pt>
                <c:pt idx="22">
                  <c:v>0.41010875823179099</c:v>
                </c:pt>
                <c:pt idx="23">
                  <c:v>0.4081797155024921</c:v>
                </c:pt>
                <c:pt idx="24">
                  <c:v>0.38420769057791809</c:v>
                </c:pt>
                <c:pt idx="25">
                  <c:v>0.39465474150632401</c:v>
                </c:pt>
                <c:pt idx="26">
                  <c:v>0.40469491222725312</c:v>
                </c:pt>
                <c:pt idx="27">
                  <c:v>0.42196054837040914</c:v>
                </c:pt>
                <c:pt idx="28">
                  <c:v>0.45582586917154722</c:v>
                </c:pt>
              </c:numCache>
            </c:numRef>
          </c:val>
        </c:ser>
        <c:ser>
          <c:idx val="2"/>
          <c:order val="2"/>
          <c:tx>
            <c:strRef>
              <c:f>'Spending shares'!$A$33</c:f>
              <c:strCache>
                <c:ptCount val="1"/>
                <c:pt idx="0">
                  <c:v>Share of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'Spending shares'!$D$30:$AF$30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'Spending shares'!$D$33:$AF$33</c:f>
              <c:numCache>
                <c:formatCode>0.0%</c:formatCode>
                <c:ptCount val="29"/>
                <c:pt idx="0">
                  <c:v>7.9711942257217949E-2</c:v>
                </c:pt>
                <c:pt idx="1">
                  <c:v>8.5569600911050162E-2</c:v>
                </c:pt>
                <c:pt idx="2">
                  <c:v>8.3380677777634124E-2</c:v>
                </c:pt>
                <c:pt idx="3">
                  <c:v>7.8165683109429424E-2</c:v>
                </c:pt>
                <c:pt idx="4">
                  <c:v>7.8216740251156658E-2</c:v>
                </c:pt>
                <c:pt idx="5">
                  <c:v>7.696564808596372E-2</c:v>
                </c:pt>
                <c:pt idx="6">
                  <c:v>7.5328410853720926E-2</c:v>
                </c:pt>
                <c:pt idx="7">
                  <c:v>7.3496738041108942E-2</c:v>
                </c:pt>
                <c:pt idx="8">
                  <c:v>7.3273444982083435E-2</c:v>
                </c:pt>
                <c:pt idx="9">
                  <c:v>7.9188948287688229E-2</c:v>
                </c:pt>
                <c:pt idx="10">
                  <c:v>8.7479632206970109E-2</c:v>
                </c:pt>
                <c:pt idx="11">
                  <c:v>9.0288509666902814E-2</c:v>
                </c:pt>
                <c:pt idx="12">
                  <c:v>8.8887960327874535E-2</c:v>
                </c:pt>
                <c:pt idx="13">
                  <c:v>8.1495300486023659E-2</c:v>
                </c:pt>
                <c:pt idx="14">
                  <c:v>7.6461764804124921E-2</c:v>
                </c:pt>
                <c:pt idx="15">
                  <c:v>7.1675240187714609E-2</c:v>
                </c:pt>
                <c:pt idx="16">
                  <c:v>6.6568546804952181E-2</c:v>
                </c:pt>
                <c:pt idx="17">
                  <c:v>6.4966152152570719E-2</c:v>
                </c:pt>
                <c:pt idx="18">
                  <c:v>6.2401955894577303E-2</c:v>
                </c:pt>
                <c:pt idx="19">
                  <c:v>6.0357465190727815E-2</c:v>
                </c:pt>
                <c:pt idx="20">
                  <c:v>6.1400131364048108E-2</c:v>
                </c:pt>
                <c:pt idx="21">
                  <c:v>6.1146855239941116E-2</c:v>
                </c:pt>
                <c:pt idx="22">
                  <c:v>6.327529148354942E-2</c:v>
                </c:pt>
                <c:pt idx="23">
                  <c:v>6.3326832084881809E-2</c:v>
                </c:pt>
                <c:pt idx="24">
                  <c:v>6.3588598820580489E-2</c:v>
                </c:pt>
                <c:pt idx="25">
                  <c:v>6.4506917884461709E-2</c:v>
                </c:pt>
                <c:pt idx="26">
                  <c:v>6.5969291681080108E-2</c:v>
                </c:pt>
                <c:pt idx="27">
                  <c:v>6.9469618689901314E-2</c:v>
                </c:pt>
                <c:pt idx="28">
                  <c:v>7.4003766967256121E-2</c:v>
                </c:pt>
              </c:numCache>
            </c:numRef>
          </c:val>
        </c:ser>
        <c:marker val="1"/>
        <c:axId val="62130432"/>
        <c:axId val="62153088"/>
      </c:lineChart>
      <c:catAx>
        <c:axId val="62130432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0" i="1" baseline="0"/>
                  <a:t>Sources: Statistics Canada Survey of Employment, Earnings and Hours and Provincial Economic Accounts</a:t>
                </a:r>
                <a:endParaRPr lang="en-US" sz="900" i="1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10090365313777798"/>
              <c:y val="0.88292013621052923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2153088"/>
        <c:crosses val="autoZero"/>
        <c:auto val="1"/>
        <c:lblAlgn val="ctr"/>
        <c:lblOffset val="100"/>
      </c:catAx>
      <c:valAx>
        <c:axId val="6215308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213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12721210278047"/>
          <c:y val="0.3878209126737992"/>
          <c:w val="0.3237054059229722"/>
          <c:h val="0.25243358594599702"/>
        </c:manualLayout>
      </c:layout>
      <c:spPr>
        <a:ln>
          <a:solidFill>
            <a:schemeClr val="bg1">
              <a:lumMod val="50000"/>
            </a:schemeClr>
          </a:solidFill>
        </a:ln>
      </c:sp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300" b="1"/>
              <a:t>Average</a:t>
            </a:r>
            <a:r>
              <a:rPr lang="en-US" sz="1300" b="1" baseline="0"/>
              <a:t> annual full-time pay in public and private sector for men and women </a:t>
            </a:r>
            <a:endParaRPr lang="en-US" sz="1300" b="1"/>
          </a:p>
        </c:rich>
      </c:tx>
      <c:layout/>
    </c:title>
    <c:plotArea>
      <c:layout>
        <c:manualLayout>
          <c:layoutTarget val="inner"/>
          <c:xMode val="edge"/>
          <c:yMode val="edge"/>
          <c:x val="0.15552619624470004"/>
          <c:y val="0.1627044025157231"/>
          <c:w val="0.80921739349889021"/>
          <c:h val="0.64052915260592425"/>
        </c:manualLayout>
      </c:layout>
      <c:barChart>
        <c:barDir val="col"/>
        <c:grouping val="clustered"/>
        <c:ser>
          <c:idx val="0"/>
          <c:order val="0"/>
          <c:tx>
            <c:strRef>
              <c:f>'Age &amp; Gender'!$B$22</c:f>
              <c:strCache>
                <c:ptCount val="1"/>
                <c:pt idx="0">
                  <c:v>Public sector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'Age &amp; Gender'!$A$23:$A$25</c:f>
              <c:strCache>
                <c:ptCount val="3"/>
                <c:pt idx="0">
                  <c:v>Overall average</c:v>
                </c:pt>
                <c:pt idx="1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'Age &amp; Gender'!$B$23:$B$25</c:f>
              <c:numCache>
                <c:formatCode>_-"$"* #,##0_-;\-"$"* #,##0_-;_-"$"* "-"??_-;_-@_-</c:formatCode>
                <c:ptCount val="3"/>
                <c:pt idx="0">
                  <c:v>49654.922630996763</c:v>
                </c:pt>
                <c:pt idx="1">
                  <c:v>45820.851178000012</c:v>
                </c:pt>
                <c:pt idx="2">
                  <c:v>57318.025602280126</c:v>
                </c:pt>
              </c:numCache>
            </c:numRef>
          </c:val>
        </c:ser>
        <c:ser>
          <c:idx val="1"/>
          <c:order val="1"/>
          <c:tx>
            <c:strRef>
              <c:f>'Age &amp; Gender'!$C$22</c:f>
              <c:strCache>
                <c:ptCount val="1"/>
                <c:pt idx="0">
                  <c:v>Private sector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'Age &amp; Gender'!$A$23:$A$25</c:f>
              <c:strCache>
                <c:ptCount val="3"/>
                <c:pt idx="0">
                  <c:v>Overall average</c:v>
                </c:pt>
                <c:pt idx="1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'Age &amp; Gender'!$C$23:$C$25</c:f>
              <c:numCache>
                <c:formatCode>_-"$"* #,##0_-;\-"$"* #,##0_-;_-"$"* "-"??_-;_-@_-</c:formatCode>
                <c:ptCount val="3"/>
                <c:pt idx="0">
                  <c:v>49406.805379163423</c:v>
                </c:pt>
                <c:pt idx="1">
                  <c:v>43841.178430275802</c:v>
                </c:pt>
                <c:pt idx="2">
                  <c:v>60530.743190948277</c:v>
                </c:pt>
              </c:numCache>
            </c:numRef>
          </c:val>
        </c:ser>
        <c:gapWidth val="100"/>
        <c:axId val="62183296"/>
        <c:axId val="62189568"/>
      </c:barChart>
      <c:catAx>
        <c:axId val="62183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 i="1"/>
                </a:pPr>
                <a:r>
                  <a:rPr lang="en-US" b="0" i="1" baseline="0" dirty="0" smtClean="0"/>
                  <a:t>.</a:t>
                </a:r>
                <a:endParaRPr lang="en-US" b="0" i="1" dirty="0"/>
              </a:p>
            </c:rich>
          </c:tx>
          <c:layout>
            <c:manualLayout>
              <c:xMode val="edge"/>
              <c:yMode val="edge"/>
              <c:x val="0.11373006258833003"/>
              <c:y val="0.90941062054743083"/>
            </c:manualLayout>
          </c:layout>
        </c:title>
        <c:tickLblPos val="nextTo"/>
        <c:crossAx val="62189568"/>
        <c:crosses val="autoZero"/>
        <c:auto val="1"/>
        <c:lblAlgn val="ctr"/>
        <c:lblOffset val="100"/>
      </c:catAx>
      <c:valAx>
        <c:axId val="6218956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_-&quot;$&quot;* #,##0_-;\-&quot;$&quot;* #,##0_-;_-&quot;$&quot;* &quot;-&quot;??_-;_-@_-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2183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7466182111849"/>
          <c:y val="0.89241492839710779"/>
          <c:w val="0.53889709382182205"/>
          <c:h val="7.3507777991165812E-2"/>
        </c:manualLayout>
      </c:layout>
      <c:spPr>
        <a:ln>
          <a:solidFill>
            <a:schemeClr val="tx1">
              <a:lumMod val="65000"/>
              <a:lumOff val="35000"/>
            </a:schemeClr>
          </a:solidFill>
        </a:ln>
      </c:sp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300"/>
              <a:t>Public/private sector average wage difference by major level of government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Industry!$B$27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E951D3"/>
            </a:solidFill>
            <a:ln>
              <a:solidFill>
                <a:srgbClr val="D65200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Industry!$B$28:$B$32</c:f>
              <c:numCache>
                <c:formatCode>0.0%</c:formatCode>
                <c:ptCount val="5"/>
                <c:pt idx="0">
                  <c:v>9.9411087309741977E-2</c:v>
                </c:pt>
                <c:pt idx="1">
                  <c:v>1.7785598206890407E-2</c:v>
                </c:pt>
                <c:pt idx="2">
                  <c:v>6.1106529327569221E-2</c:v>
                </c:pt>
                <c:pt idx="3">
                  <c:v>3.8544318873112313E-2</c:v>
                </c:pt>
                <c:pt idx="4">
                  <c:v>2.2030495563862409E-2</c:v>
                </c:pt>
              </c:numCache>
            </c:numRef>
          </c:val>
        </c:ser>
        <c:ser>
          <c:idx val="1"/>
          <c:order val="1"/>
          <c:tx>
            <c:strRef>
              <c:f>Industry!$C$27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2060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Industry!$C$28:$C$32</c:f>
              <c:numCache>
                <c:formatCode>0.0%</c:formatCode>
                <c:ptCount val="5"/>
                <c:pt idx="0">
                  <c:v>-3.255224743630792E-2</c:v>
                </c:pt>
                <c:pt idx="1">
                  <c:v>-0.11871226465675302</c:v>
                </c:pt>
                <c:pt idx="2">
                  <c:v>-2.3362057439710798E-2</c:v>
                </c:pt>
                <c:pt idx="3">
                  <c:v>-5.0518167102191022E-2</c:v>
                </c:pt>
                <c:pt idx="4">
                  <c:v>-4.1411120184739719E-2</c:v>
                </c:pt>
              </c:numCache>
            </c:numRef>
          </c:val>
        </c:ser>
        <c:ser>
          <c:idx val="2"/>
          <c:order val="2"/>
          <c:tx>
            <c:strRef>
              <c:f>Industry!$D$27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Industry!$D$28:$D$32</c:f>
              <c:numCache>
                <c:formatCode>0.0%</c:formatCode>
                <c:ptCount val="5"/>
                <c:pt idx="0">
                  <c:v>2.85822270613862E-2</c:v>
                </c:pt>
                <c:pt idx="1">
                  <c:v>-4.7665179030856104E-2</c:v>
                </c:pt>
                <c:pt idx="2">
                  <c:v>9.0163727089653846E-3</c:v>
                </c:pt>
                <c:pt idx="3">
                  <c:v>2.0378990122657613E-2</c:v>
                </c:pt>
                <c:pt idx="4">
                  <c:v>-9.2927773481439324E-3</c:v>
                </c:pt>
              </c:numCache>
            </c:numRef>
          </c:val>
        </c:ser>
        <c:gapWidth val="75"/>
        <c:overlap val="30"/>
        <c:axId val="62293504"/>
        <c:axId val="62295040"/>
      </c:barChart>
      <c:catAx>
        <c:axId val="62293504"/>
        <c:scaling>
          <c:orientation val="minMax"/>
        </c:scaling>
        <c:axPos val="b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62295040"/>
        <c:crosses val="autoZero"/>
        <c:auto val="1"/>
        <c:lblAlgn val="ctr"/>
        <c:lblOffset val="100"/>
      </c:catAx>
      <c:valAx>
        <c:axId val="6229504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2293504"/>
        <c:crosses val="autoZero"/>
        <c:crossBetween val="between"/>
      </c:valAx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Ontario Fiscal Alternative</a:t>
            </a:r>
          </a:p>
        </c:rich>
      </c:tx>
      <c:layout/>
    </c:title>
    <c:plotArea>
      <c:layout/>
      <c:barChart>
        <c:barDir val="col"/>
        <c:grouping val="clustered"/>
        <c:ser>
          <c:idx val="3"/>
          <c:order val="3"/>
          <c:tx>
            <c:strRef>
              <c:f>Sheet1!$B$48</c:f>
              <c:strCache>
                <c:ptCount val="1"/>
                <c:pt idx="0">
                  <c:v>Deficit/ Surplus (billions) right axis</c:v>
                </c:pt>
              </c:strCache>
            </c:strRef>
          </c:tx>
          <c:spPr>
            <a:solidFill>
              <a:srgbClr val="FF0000"/>
            </a:solidFill>
          </c:spPr>
          <c:dPt>
            <c:idx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Sheet1!$C$48:$M$48</c:f>
              <c:numCache>
                <c:formatCode>0.0</c:formatCode>
                <c:ptCount val="11"/>
                <c:pt idx="0">
                  <c:v>-14</c:v>
                </c:pt>
                <c:pt idx="1">
                  <c:v>-15.8</c:v>
                </c:pt>
                <c:pt idx="2">
                  <c:v>-14.20000000000001</c:v>
                </c:pt>
                <c:pt idx="3">
                  <c:v>-10.4</c:v>
                </c:pt>
                <c:pt idx="4">
                  <c:v>-7.0785000000000258</c:v>
                </c:pt>
                <c:pt idx="5">
                  <c:v>-4.6233025000000376</c:v>
                </c:pt>
                <c:pt idx="6">
                  <c:v>-1.8668613125000435</c:v>
                </c:pt>
                <c:pt idx="7">
                  <c:v>1.2167985564374346</c:v>
                </c:pt>
                <c:pt idx="8">
                  <c:v>2.565605054757107</c:v>
                </c:pt>
                <c:pt idx="9">
                  <c:v>4.080125569601929</c:v>
                </c:pt>
                <c:pt idx="10">
                  <c:v>5.7752132827737892</c:v>
                </c:pt>
              </c:numCache>
            </c:numRef>
          </c:val>
        </c:ser>
        <c:axId val="62370560"/>
        <c:axId val="62360576"/>
      </c:barChart>
      <c:lineChart>
        <c:grouping val="standard"/>
        <c:ser>
          <c:idx val="0"/>
          <c:order val="0"/>
          <c:tx>
            <c:strRef>
              <c:f>Sheet1!$B$36</c:f>
              <c:strCache>
                <c:ptCount val="1"/>
                <c:pt idx="0">
                  <c:v>Nominal GDP</c:v>
                </c:pt>
              </c:strCache>
            </c:strRef>
          </c:tx>
          <c:spPr>
            <a:ln w="44450">
              <a:solidFill>
                <a:srgbClr val="000090"/>
              </a:solidFill>
            </a:ln>
          </c:spPr>
          <c:marker>
            <c:symbol val="none"/>
          </c:marker>
          <c:cat>
            <c:strRef>
              <c:f>Sheet1!$C$34:$M$34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Sheet1!$C$37:$M$37</c:f>
              <c:numCache>
                <c:formatCode>0.0%</c:formatCode>
                <c:ptCount val="11"/>
                <c:pt idx="0">
                  <c:v>5.3000000000000012E-2</c:v>
                </c:pt>
                <c:pt idx="1">
                  <c:v>4.0000000000000015E-2</c:v>
                </c:pt>
                <c:pt idx="2">
                  <c:v>3.7000000000000012E-2</c:v>
                </c:pt>
                <c:pt idx="3">
                  <c:v>4.4000000000000018E-2</c:v>
                </c:pt>
                <c:pt idx="4">
                  <c:v>4.5000000000000012E-2</c:v>
                </c:pt>
                <c:pt idx="5">
                  <c:v>4.5000000000000012E-2</c:v>
                </c:pt>
                <c:pt idx="6">
                  <c:v>4.5000000000000012E-2</c:v>
                </c:pt>
                <c:pt idx="7">
                  <c:v>4.5000000000000012E-2</c:v>
                </c:pt>
                <c:pt idx="8">
                  <c:v>4.5000000000000012E-2</c:v>
                </c:pt>
                <c:pt idx="9">
                  <c:v>4.5000000000000012E-2</c:v>
                </c:pt>
                <c:pt idx="10">
                  <c:v>4.5000000000000012E-2</c:v>
                </c:pt>
              </c:numCache>
            </c:numRef>
          </c:val>
        </c:ser>
        <c:ser>
          <c:idx val="1"/>
          <c:order val="1"/>
          <c:tx>
            <c:strRef>
              <c:f>Sheet1!$B$57</c:f>
              <c:strCache>
                <c:ptCount val="1"/>
                <c:pt idx="0">
                  <c:v>Debt/GDP ratio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val>
            <c:numRef>
              <c:f>Sheet1!$C$57:$M$57</c:f>
              <c:numCache>
                <c:formatCode>0.0%</c:formatCode>
                <c:ptCount val="11"/>
                <c:pt idx="0">
                  <c:v>0.23550488599348501</c:v>
                </c:pt>
                <c:pt idx="1">
                  <c:v>0.25150338261087402</c:v>
                </c:pt>
                <c:pt idx="2">
                  <c:v>0.26397388337839212</c:v>
                </c:pt>
                <c:pt idx="3">
                  <c:v>0.26789216796030813</c:v>
                </c:pt>
                <c:pt idx="4">
                  <c:v>0.2661542892574752</c:v>
                </c:pt>
                <c:pt idx="5">
                  <c:v>0.26081715027221208</c:v>
                </c:pt>
                <c:pt idx="6">
                  <c:v>0.2519521573808311</c:v>
                </c:pt>
                <c:pt idx="7">
                  <c:v>0.23962658984476401</c:v>
                </c:pt>
                <c:pt idx="8">
                  <c:v>0.22632972302284196</c:v>
                </c:pt>
                <c:pt idx="9">
                  <c:v>0.21205141566820501</c:v>
                </c:pt>
                <c:pt idx="10">
                  <c:v>0.19678136277997901</c:v>
                </c:pt>
              </c:numCache>
            </c:numRef>
          </c:val>
        </c:ser>
        <c:ser>
          <c:idx val="2"/>
          <c:order val="2"/>
          <c:tx>
            <c:strRef>
              <c:f>Sheet1!$B$42</c:f>
              <c:strCache>
                <c:ptCount val="1"/>
                <c:pt idx="0">
                  <c:v>Program Spending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ysDash"/>
            </a:ln>
          </c:spPr>
          <c:marker>
            <c:symbol val="none"/>
          </c:marker>
          <c:val>
            <c:numRef>
              <c:f>Sheet1!$C$43:$M$43</c:f>
              <c:numCache>
                <c:formatCode>0.0%</c:formatCode>
                <c:ptCount val="11"/>
                <c:pt idx="1">
                  <c:v>2.5179856115108007E-2</c:v>
                </c:pt>
                <c:pt idx="2">
                  <c:v>7.8947368421054005E-3</c:v>
                </c:pt>
                <c:pt idx="3">
                  <c:v>1.8276762402088701E-2</c:v>
                </c:pt>
                <c:pt idx="4">
                  <c:v>4.0000000000000015E-2</c:v>
                </c:pt>
                <c:pt idx="5">
                  <c:v>4.0000000000000015E-2</c:v>
                </c:pt>
                <c:pt idx="6">
                  <c:v>4.0000000000000015E-2</c:v>
                </c:pt>
                <c:pt idx="7">
                  <c:v>4.0000000000000015E-2</c:v>
                </c:pt>
                <c:pt idx="8">
                  <c:v>4.0000000000000015E-2</c:v>
                </c:pt>
                <c:pt idx="9">
                  <c:v>4.0000000000000015E-2</c:v>
                </c:pt>
                <c:pt idx="10">
                  <c:v>4.0000000000000015E-2</c:v>
                </c:pt>
              </c:numCache>
            </c:numRef>
          </c:val>
        </c:ser>
        <c:marker val="1"/>
        <c:axId val="62348672"/>
        <c:axId val="62358656"/>
      </c:lineChart>
      <c:catAx>
        <c:axId val="62348672"/>
        <c:scaling>
          <c:orientation val="minMax"/>
        </c:scaling>
        <c:axPos val="b"/>
        <c:tickLblPos val="low"/>
        <c:txPr>
          <a:bodyPr rot="-5400000" vert="horz" anchor="ctr" anchorCtr="1"/>
          <a:lstStyle/>
          <a:p>
            <a:pPr>
              <a:defRPr/>
            </a:pPr>
            <a:endParaRPr lang="en-US"/>
          </a:p>
        </c:txPr>
        <c:crossAx val="62358656"/>
        <c:crosses val="autoZero"/>
        <c:auto val="1"/>
        <c:lblAlgn val="ctr"/>
        <c:lblOffset val="100"/>
      </c:catAx>
      <c:valAx>
        <c:axId val="62358656"/>
        <c:scaling>
          <c:orientation val="minMax"/>
          <c:min val="-0.2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growth or of GDP</a:t>
                </a:r>
              </a:p>
            </c:rich>
          </c:tx>
          <c:layout/>
        </c:title>
        <c:numFmt formatCode="0%" sourceLinked="0"/>
        <c:tickLblPos val="nextTo"/>
        <c:crossAx val="62348672"/>
        <c:crosses val="autoZero"/>
        <c:crossBetween val="between"/>
      </c:valAx>
      <c:valAx>
        <c:axId val="62360576"/>
        <c:scaling>
          <c:orientation val="minMax"/>
          <c:max val="30"/>
          <c:min val="-20"/>
        </c:scaling>
        <c:axPos val="r"/>
        <c:numFmt formatCode="&quot;$&quot;#,##0" sourceLinked="0"/>
        <c:tickLblPos val="nextTo"/>
        <c:crossAx val="62370560"/>
        <c:crosses val="max"/>
        <c:crossBetween val="between"/>
      </c:valAx>
      <c:catAx>
        <c:axId val="62370560"/>
        <c:scaling>
          <c:orientation val="minMax"/>
        </c:scaling>
        <c:delete val="1"/>
        <c:axPos val="b"/>
        <c:tickLblPos val="none"/>
        <c:crossAx val="6236057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67937929301390543"/>
          <c:y val="0.28035365255454309"/>
          <c:w val="0.31175545875914401"/>
          <c:h val="0.18720581345325005"/>
        </c:manualLayout>
      </c:layout>
      <c:spPr>
        <a:ln w="12700" cmpd="sng">
          <a:solidFill>
            <a:schemeClr val="tx1">
              <a:lumMod val="50000"/>
              <a:lumOff val="50000"/>
            </a:schemeClr>
          </a:solidFill>
          <a:prstDash val="solid"/>
        </a:ln>
      </c:sp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0.44565</cdr:x>
      <cdr:y>0.15714</cdr:y>
    </cdr:from>
    <cdr:to>
      <cdr:x>0.63043</cdr:x>
      <cdr:y>0.21429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838200"/>
          <a:ext cx="1295400" cy="304800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chemeClr val="tx2"/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1981/82 recession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0.45652</cdr:x>
      <cdr:y>0.47143</cdr:y>
    </cdr:from>
    <cdr:to>
      <cdr:x>0.6413</cdr:x>
      <cdr:y>0.52857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00400" y="2514600"/>
          <a:ext cx="1295400" cy="304800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FF000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FF0000"/>
              </a:solidFill>
            </a:rPr>
            <a:t>1990/91 recession</a:t>
          </a:r>
          <a:endParaRPr lang="en-US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0.55435</cdr:x>
      <cdr:y>0.67143</cdr:y>
    </cdr:from>
    <cdr:to>
      <cdr:x>0.76087</cdr:x>
      <cdr:y>0.72857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6200" y="3581400"/>
          <a:ext cx="1447800" cy="304800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00800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8000"/>
              </a:solidFill>
            </a:rPr>
            <a:t>2008/09? recession</a:t>
          </a:r>
          <a:endParaRPr lang="en-US" sz="1200" b="1" dirty="0">
            <a:solidFill>
              <a:srgbClr val="008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0.68085</cdr:x>
      <cdr:y>0.54351</cdr:y>
    </cdr:from>
    <cdr:to>
      <cdr:x>0.96809</cdr:x>
      <cdr:y>0.82303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76800" y="2667000"/>
          <a:ext cx="2057400" cy="13716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00" u="sng" dirty="0" smtClean="0"/>
            <a:t>Example Assumptions</a:t>
          </a:r>
          <a:r>
            <a:rPr lang="en-US" sz="1000" u="sng" dirty="0" smtClean="0"/>
            <a:t>:</a:t>
          </a:r>
        </a:p>
        <a:p xmlns:a="http://schemas.openxmlformats.org/drawingml/2006/main">
          <a:pPr>
            <a:buFont typeface="Arial"/>
            <a:buChar char="•"/>
          </a:pPr>
          <a:r>
            <a:rPr lang="en-US" sz="1000" dirty="0" smtClean="0"/>
            <a:t> 4.5% nominal GDP growth 2014 on</a:t>
          </a:r>
        </a:p>
        <a:p xmlns:a="http://schemas.openxmlformats.org/drawingml/2006/main">
          <a:pPr>
            <a:buFont typeface="Arial"/>
            <a:buChar char="•"/>
          </a:pPr>
          <a:r>
            <a:rPr lang="en-US" sz="1000" dirty="0" smtClean="0"/>
            <a:t> 4.5% revenue growth + $2 billion extra for five years 2013/-2017</a:t>
          </a:r>
        </a:p>
        <a:p xmlns:a="http://schemas.openxmlformats.org/drawingml/2006/main">
          <a:pPr>
            <a:buFont typeface="Arial"/>
            <a:buChar char="•"/>
          </a:pPr>
          <a:r>
            <a:rPr lang="en-US" sz="1000" dirty="0" smtClean="0"/>
            <a:t> 6.0% debt interest rate</a:t>
          </a:r>
        </a:p>
        <a:p xmlns:a="http://schemas.openxmlformats.org/drawingml/2006/main">
          <a:pPr>
            <a:buFont typeface="Arial"/>
            <a:buChar char="•"/>
          </a:pPr>
          <a:r>
            <a:rPr lang="en-US" sz="1000" dirty="0" smtClean="0"/>
            <a:t> 4% annual program spending growth </a:t>
          </a:r>
          <a:r>
            <a:rPr lang="en-US" sz="1000" dirty="0" smtClean="0"/>
            <a:t> 2014 on</a:t>
          </a:r>
          <a:endParaRPr 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3B28A-E338-614A-9BAF-7D10C19815BE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0C48-0F4F-6A43-A719-790A5A085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3796-3638-426B-89EF-4BEAC12EC3AB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A282-93EC-41CD-86A8-974C74DF7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CA" sz="3556" b="1" dirty="0" smtClean="0">
                <a:solidFill>
                  <a:srgbClr val="800000"/>
                </a:solidFill>
              </a:rPr>
              <a:t>Austerity doesn’t work</a:t>
            </a:r>
            <a:br>
              <a:rPr lang="en-CA" sz="3556" b="1" dirty="0" smtClean="0">
                <a:solidFill>
                  <a:srgbClr val="800000"/>
                </a:solidFill>
              </a:rPr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>
                <a:solidFill>
                  <a:srgbClr val="000090"/>
                </a:solidFill>
              </a:rPr>
              <a:t>Ontario can reach balance by enhancing public services, equality and tax fairness 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10400" cy="21336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Presentation to the Commission on </a:t>
            </a:r>
          </a:p>
          <a:p>
            <a:r>
              <a:rPr lang="en-CA" dirty="0" smtClean="0"/>
              <a:t>Public Services and Tax Fairness</a:t>
            </a:r>
          </a:p>
          <a:p>
            <a:r>
              <a:rPr lang="en-CA" dirty="0" smtClean="0"/>
              <a:t>Ottawa, 16 January 2012</a:t>
            </a:r>
          </a:p>
          <a:p>
            <a:endParaRPr lang="en-CA" dirty="0" smtClean="0"/>
          </a:p>
          <a:p>
            <a:r>
              <a:rPr lang="en-CA" dirty="0" smtClean="0"/>
              <a:t>Toby Sanger, Economist</a:t>
            </a:r>
          </a:p>
          <a:p>
            <a:r>
              <a:rPr lang="en-CA" dirty="0" smtClean="0"/>
              <a:t>Canadian Union of Public Employees</a:t>
            </a:r>
            <a:endParaRPr lang="en-US" dirty="0"/>
          </a:p>
        </p:txBody>
      </p:sp>
      <p:pic>
        <p:nvPicPr>
          <p:cNvPr id="4" name="Picture 3" descr="CUPESCFP_text_pms2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867400"/>
            <a:ext cx="5934075" cy="4347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639762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Solutions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000" b="1" i="1" dirty="0" smtClean="0"/>
              <a:t>Invest in public services</a:t>
            </a:r>
          </a:p>
          <a:p>
            <a:pPr lvl="1"/>
            <a:r>
              <a:rPr lang="en-CA" sz="2400" dirty="0" smtClean="0"/>
              <a:t>Provides immediate economic boost</a:t>
            </a:r>
          </a:p>
          <a:p>
            <a:pPr lvl="1"/>
            <a:r>
              <a:rPr lang="en-CA" sz="2400" dirty="0" smtClean="0"/>
              <a:t>Increases </a:t>
            </a:r>
            <a:r>
              <a:rPr lang="en-CA" sz="2400" dirty="0"/>
              <a:t>l</a:t>
            </a:r>
            <a:r>
              <a:rPr lang="en-CA" sz="2400" dirty="0" smtClean="0"/>
              <a:t>abour force and productivity </a:t>
            </a:r>
          </a:p>
          <a:p>
            <a:pPr lvl="1"/>
            <a:r>
              <a:rPr lang="en-CA" sz="2400" dirty="0" smtClean="0"/>
              <a:t>Reduces inequality</a:t>
            </a:r>
          </a:p>
          <a:p>
            <a:pPr>
              <a:buNone/>
            </a:pPr>
            <a:r>
              <a:rPr lang="en-CA" sz="3000" b="1" i="1" dirty="0" smtClean="0"/>
              <a:t>Fair and progressive taxes</a:t>
            </a:r>
          </a:p>
          <a:p>
            <a:pPr lvl="1"/>
            <a:r>
              <a:rPr lang="en-CA" sz="2400" dirty="0" smtClean="0"/>
              <a:t>Improves economy</a:t>
            </a:r>
          </a:p>
          <a:p>
            <a:pPr lvl="1"/>
            <a:r>
              <a:rPr lang="en-CA" sz="2400" dirty="0" smtClean="0"/>
              <a:t>Funding for public services</a:t>
            </a:r>
          </a:p>
          <a:p>
            <a:pPr>
              <a:buNone/>
            </a:pPr>
            <a:r>
              <a:rPr lang="en-CA" sz="3000" b="1" i="1" dirty="0" smtClean="0"/>
              <a:t>Proactive economic and wage policies</a:t>
            </a:r>
          </a:p>
          <a:p>
            <a:pPr lvl="1"/>
            <a:r>
              <a:rPr lang="en-CA" sz="2400" dirty="0" smtClean="0"/>
              <a:t>Increase sustainable economic growth</a:t>
            </a:r>
          </a:p>
          <a:p>
            <a:pPr lvl="1"/>
            <a:r>
              <a:rPr lang="en-CA" sz="2400" dirty="0" smtClean="0"/>
              <a:t>Increase wages and labour share</a:t>
            </a:r>
          </a:p>
          <a:p>
            <a:pPr>
              <a:buNone/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Fair and Progressive Tax Options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Examples of Tax Measures for Ontario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Eliminate Tax Preferences for Stock Options and Capital Gains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Restore Corporate</a:t>
                      </a:r>
                      <a:r>
                        <a:rPr lang="en-CA" baseline="0" dirty="0" smtClean="0"/>
                        <a:t> tax rate to 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Restore Capital tax for Corporations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Introduce</a:t>
                      </a:r>
                      <a:r>
                        <a:rPr lang="en-CA" baseline="0" dirty="0" smtClean="0"/>
                        <a:t> tax on income over $500,000 by two percentage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Financial transactions</a:t>
                      </a:r>
                      <a:r>
                        <a:rPr lang="en-CA" baseline="0" dirty="0" smtClean="0"/>
                        <a:t> tax at 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$1.0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Eliminate Employer  Health Tax exemption for small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Total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$9.3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563562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Ontario can reach balance by enhancing public services, equality and tax fairness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 4"/>
          <p:cNvGraphicFramePr>
            <a:graphicFrameLocks noGrp="1"/>
          </p:cNvGraphicFramePr>
          <p:nvPr>
            <p:ph idx="1"/>
          </p:nvPr>
        </p:nvGraphicFramePr>
        <p:xfrm>
          <a:off x="1066800" y="1219200"/>
          <a:ext cx="71628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This time interest rate cuts can’t save us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 1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010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Household debts at record levels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914400"/>
          <a:ext cx="68580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Cuts to public spending will hurt economy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1722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smtClean="0"/>
              <a:t>Sources:</a:t>
            </a:r>
            <a:r>
              <a:rPr lang="en-US" sz="1400" b="0" i="1" baseline="0" dirty="0" smtClean="0"/>
              <a:t> </a:t>
            </a:r>
            <a:r>
              <a:rPr lang="en-US" sz="1400" b="0" i="1" baseline="0" dirty="0" err="1" smtClean="0"/>
              <a:t>Informetrica</a:t>
            </a:r>
            <a:r>
              <a:rPr lang="en-US" sz="1400" b="0" i="1" baseline="0" dirty="0" smtClean="0"/>
              <a:t> Ltd, Centre for Spatial Economics, Finance Canada Budget 2009 (p. 240)</a:t>
            </a:r>
            <a:endParaRPr lang="en-US" sz="1400" b="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Low tax and “supply-side” polices have failed to stimulate growth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447800"/>
          <a:ext cx="75438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Rising </a:t>
            </a:r>
            <a:r>
              <a:rPr lang="en-US" sz="3600" b="1" baseline="0" dirty="0" smtClean="0">
                <a:solidFill>
                  <a:schemeClr val="tx2"/>
                </a:solidFill>
              </a:rPr>
              <a:t>Inequality, Slowing Economic Growth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2954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Public sector wage bill not out of control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066800"/>
          <a:ext cx="7239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Public sector pay more equitable: less of pay gap for women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524000"/>
          <a:ext cx="6629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Public sector pay more equitable at all levels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1219200"/>
          <a:ext cx="632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410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Austerity doesn’t work  Ontario can reach balance by enhancing public services, equality and tax fairness </vt:lpstr>
      <vt:lpstr>This time interest rate cuts can’t save us</vt:lpstr>
      <vt:lpstr>Household debts at record levels</vt:lpstr>
      <vt:lpstr>Cuts to public spending will hurt economy</vt:lpstr>
      <vt:lpstr>Low tax and “supply-side” polices have failed to stimulate growth</vt:lpstr>
      <vt:lpstr>Rising Inequality, Slowing Economic Growth</vt:lpstr>
      <vt:lpstr>Public sector wage bill not out of control</vt:lpstr>
      <vt:lpstr>Public sector pay more equitable: less of pay gap for women</vt:lpstr>
      <vt:lpstr>Public sector pay more equitable at all levels</vt:lpstr>
      <vt:lpstr>Solutions</vt:lpstr>
      <vt:lpstr>Fair and Progressive Tax Options</vt:lpstr>
      <vt:lpstr>Ontario can reach balance by enhancing public services, equality and tax fairness</vt:lpstr>
    </vt:vector>
  </TitlesOfParts>
  <Company>Canadian Union of Public Employees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Toby Sanger</dc:creator>
  <cp:lastModifiedBy>Toby Sanger</cp:lastModifiedBy>
  <cp:revision>78</cp:revision>
  <cp:lastPrinted>2012-01-16T17:15:37Z</cp:lastPrinted>
  <dcterms:created xsi:type="dcterms:W3CDTF">2012-01-16T14:45:31Z</dcterms:created>
  <dcterms:modified xsi:type="dcterms:W3CDTF">2012-01-23T16:50:43Z</dcterms:modified>
</cp:coreProperties>
</file>