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43"/>
  </p:notesMasterIdLst>
  <p:sldIdLst>
    <p:sldId id="263" r:id="rId5"/>
    <p:sldId id="314" r:id="rId6"/>
    <p:sldId id="313" r:id="rId7"/>
    <p:sldId id="311" r:id="rId8"/>
    <p:sldId id="265" r:id="rId9"/>
    <p:sldId id="261" r:id="rId10"/>
    <p:sldId id="266" r:id="rId11"/>
    <p:sldId id="268" r:id="rId12"/>
    <p:sldId id="262" r:id="rId13"/>
    <p:sldId id="269" r:id="rId14"/>
    <p:sldId id="271" r:id="rId15"/>
    <p:sldId id="272" r:id="rId16"/>
    <p:sldId id="275" r:id="rId17"/>
    <p:sldId id="277" r:id="rId18"/>
    <p:sldId id="278" r:id="rId19"/>
    <p:sldId id="279" r:id="rId20"/>
    <p:sldId id="281" r:id="rId21"/>
    <p:sldId id="284" r:id="rId22"/>
    <p:sldId id="309" r:id="rId23"/>
    <p:sldId id="273" r:id="rId24"/>
    <p:sldId id="285" r:id="rId25"/>
    <p:sldId id="287" r:id="rId26"/>
    <p:sldId id="288" r:id="rId27"/>
    <p:sldId id="289" r:id="rId28"/>
    <p:sldId id="290" r:id="rId29"/>
    <p:sldId id="291" r:id="rId30"/>
    <p:sldId id="292" r:id="rId31"/>
    <p:sldId id="294" r:id="rId32"/>
    <p:sldId id="307" r:id="rId33"/>
    <p:sldId id="297" r:id="rId34"/>
    <p:sldId id="298" r:id="rId35"/>
    <p:sldId id="299" r:id="rId36"/>
    <p:sldId id="301" r:id="rId37"/>
    <p:sldId id="302" r:id="rId38"/>
    <p:sldId id="308" r:id="rId39"/>
    <p:sldId id="300" r:id="rId40"/>
    <p:sldId id="304" r:id="rId41"/>
    <p:sldId id="306" r:id="rId42"/>
  </p:sldIdLst>
  <p:sldSz cx="9144000" cy="6858000" type="screen4x3"/>
  <p:notesSz cx="6934200" cy="92329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85116" autoAdjust="0"/>
  </p:normalViewPr>
  <p:slideViewPr>
    <p:cSldViewPr snapToGrid="0" snapToObjects="1">
      <p:cViewPr varScale="1">
        <p:scale>
          <a:sx n="90" d="100"/>
          <a:sy n="90" d="100"/>
        </p:scale>
        <p:origin x="213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716"/>
    </p:cViewPr>
  </p:sorterViewPr>
  <p:notesViewPr>
    <p:cSldViewPr snapToGrid="0" snapToObjects="1">
      <p:cViewPr varScale="1">
        <p:scale>
          <a:sx n="80" d="100"/>
          <a:sy n="80" d="100"/>
        </p:scale>
        <p:origin x="3900"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76" tIns="46188" rIns="92376" bIns="46188" rtlCol="0"/>
          <a:lstStyle>
            <a:lvl1pPr algn="l">
              <a:defRPr sz="1200"/>
            </a:lvl1pPr>
          </a:lstStyle>
          <a:p>
            <a:endParaRPr lang="en-US"/>
          </a:p>
        </p:txBody>
      </p:sp>
      <p:sp>
        <p:nvSpPr>
          <p:cNvPr id="3" name="Date Placeholder 2"/>
          <p:cNvSpPr>
            <a:spLocks noGrp="1"/>
          </p:cNvSpPr>
          <p:nvPr>
            <p:ph type="dt" idx="1"/>
          </p:nvPr>
        </p:nvSpPr>
        <p:spPr>
          <a:xfrm>
            <a:off x="3927776" y="0"/>
            <a:ext cx="3004820" cy="461645"/>
          </a:xfrm>
          <a:prstGeom prst="rect">
            <a:avLst/>
          </a:prstGeom>
        </p:spPr>
        <p:txBody>
          <a:bodyPr vert="horz" lIns="92376" tIns="46188" rIns="92376" bIns="46188" rtlCol="0"/>
          <a:lstStyle>
            <a:lvl1pPr algn="r">
              <a:defRPr sz="1200"/>
            </a:lvl1pPr>
          </a:lstStyle>
          <a:p>
            <a:fld id="{E18BE396-52BE-8045-A25A-DBE2D7C5F2C1}" type="datetimeFigureOut">
              <a:rPr lang="en-US" smtClean="0"/>
              <a:pPr/>
              <a:t>4/22/2016</a:t>
            </a:fld>
            <a:endParaRPr lang="en-US"/>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76" tIns="46188" rIns="92376" bIns="46188" rtlCol="0" anchor="ctr"/>
          <a:lstStyle/>
          <a:p>
            <a:endParaRPr lang="en-US"/>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76" tIns="46188" rIns="92376" bIns="46188" rtlCol="0"/>
          <a:lstStyle/>
          <a:p>
            <a:pPr lvl="0"/>
            <a:r>
              <a:rPr lang="fr-CA" dirty="0" smtClean="0"/>
              <a:t>Click to </a:t>
            </a:r>
            <a:r>
              <a:rPr lang="fr-CA" dirty="0" err="1" smtClean="0"/>
              <a:t>edit</a:t>
            </a:r>
            <a:r>
              <a:rPr lang="fr-CA" dirty="0" smtClean="0"/>
              <a:t> Master </a:t>
            </a:r>
            <a:r>
              <a:rPr lang="fr-CA" dirty="0" err="1" smtClean="0"/>
              <a:t>text</a:t>
            </a:r>
            <a:r>
              <a:rPr lang="fr-CA" dirty="0" smtClean="0"/>
              <a:t> styles</a:t>
            </a:r>
          </a:p>
          <a:p>
            <a:pPr lvl="1"/>
            <a:r>
              <a:rPr lang="fr-CA" dirty="0" smtClean="0"/>
              <a:t>Second </a:t>
            </a:r>
            <a:r>
              <a:rPr lang="fr-CA" dirty="0" err="1" smtClean="0"/>
              <a:t>level</a:t>
            </a:r>
            <a:endParaRPr lang="fr-CA" dirty="0" smtClean="0"/>
          </a:p>
          <a:p>
            <a:pPr lvl="2"/>
            <a:r>
              <a:rPr lang="fr-CA" dirty="0" err="1" smtClean="0"/>
              <a:t>Third</a:t>
            </a:r>
            <a:r>
              <a:rPr lang="fr-CA" dirty="0" smtClean="0"/>
              <a:t> </a:t>
            </a:r>
            <a:r>
              <a:rPr lang="fr-CA" dirty="0" err="1" smtClean="0"/>
              <a:t>level</a:t>
            </a:r>
            <a:endParaRPr lang="fr-CA" dirty="0" smtClean="0"/>
          </a:p>
          <a:p>
            <a:pPr lvl="3"/>
            <a:r>
              <a:rPr lang="fr-CA" dirty="0" err="1" smtClean="0"/>
              <a:t>Fourth</a:t>
            </a:r>
            <a:r>
              <a:rPr lang="fr-CA" dirty="0" smtClean="0"/>
              <a:t> </a:t>
            </a:r>
            <a:r>
              <a:rPr lang="fr-CA" dirty="0" err="1" smtClean="0"/>
              <a:t>level</a:t>
            </a:r>
            <a:endParaRPr lang="fr-CA" dirty="0" smtClean="0"/>
          </a:p>
          <a:p>
            <a:pPr lvl="4"/>
            <a:r>
              <a:rPr lang="fr-CA" dirty="0" err="1" smtClean="0"/>
              <a:t>Fifth</a:t>
            </a:r>
            <a:r>
              <a:rPr lang="fr-CA" dirty="0" smtClean="0"/>
              <a:t> </a:t>
            </a:r>
            <a:r>
              <a:rPr lang="fr-CA" dirty="0" err="1" smtClean="0"/>
              <a:t>level</a:t>
            </a:r>
            <a:endParaRPr lang="en-US" dirty="0"/>
          </a:p>
        </p:txBody>
      </p:sp>
      <p:sp>
        <p:nvSpPr>
          <p:cNvPr id="6" name="Footer Placeholder 5"/>
          <p:cNvSpPr>
            <a:spLocks noGrp="1"/>
          </p:cNvSpPr>
          <p:nvPr>
            <p:ph type="ftr" sz="quarter" idx="4"/>
          </p:nvPr>
        </p:nvSpPr>
        <p:spPr>
          <a:xfrm>
            <a:off x="0" y="8769653"/>
            <a:ext cx="3004820" cy="461645"/>
          </a:xfrm>
          <a:prstGeom prst="rect">
            <a:avLst/>
          </a:prstGeom>
        </p:spPr>
        <p:txBody>
          <a:bodyPr vert="horz" lIns="92376" tIns="46188" rIns="92376" bIns="46188" rtlCol="0" anchor="b"/>
          <a:lstStyle>
            <a:lvl1pPr algn="l">
              <a:defRPr sz="1200"/>
            </a:lvl1pPr>
          </a:lstStyle>
          <a:p>
            <a:endParaRPr lang="en-US"/>
          </a:p>
        </p:txBody>
      </p:sp>
      <p:sp>
        <p:nvSpPr>
          <p:cNvPr id="7" name="Slide Number Placeholder 6"/>
          <p:cNvSpPr>
            <a:spLocks noGrp="1"/>
          </p:cNvSpPr>
          <p:nvPr>
            <p:ph type="sldNum" sz="quarter" idx="5"/>
          </p:nvPr>
        </p:nvSpPr>
        <p:spPr>
          <a:xfrm>
            <a:off x="3927776" y="8769653"/>
            <a:ext cx="3004820" cy="461645"/>
          </a:xfrm>
          <a:prstGeom prst="rect">
            <a:avLst/>
          </a:prstGeom>
        </p:spPr>
        <p:txBody>
          <a:bodyPr vert="horz" lIns="92376" tIns="46188" rIns="92376" bIns="46188" rtlCol="0" anchor="b"/>
          <a:lstStyle>
            <a:lvl1pPr algn="r">
              <a:defRPr sz="1200"/>
            </a:lvl1pPr>
          </a:lstStyle>
          <a:p>
            <a:fld id="{C4EFE0F0-C47E-A745-B339-A1201670B422}" type="slidenum">
              <a:rPr lang="en-US" smtClean="0"/>
              <a:pPr/>
              <a:t>‹#›</a:t>
            </a:fld>
            <a:endParaRPr lang="en-US"/>
          </a:p>
        </p:txBody>
      </p:sp>
    </p:spTree>
    <p:extLst>
      <p:ext uri="{BB962C8B-B14F-4D97-AF65-F5344CB8AC3E}">
        <p14:creationId xmlns:p14="http://schemas.microsoft.com/office/powerpoint/2010/main" val="2317255059"/>
      </p:ext>
    </p:extLst>
  </p:cSld>
  <p:clrMap bg1="lt1" tx1="dk1" bg2="lt2" tx2="dk2" accent1="accent1" accent2="accent2" accent3="accent3" accent4="accent4" accent5="accent5" accent6="accent6" hlink="hlink" folHlink="folHlink"/>
  <p:notesStyle>
    <a:lvl1pPr marL="0" algn="l" defTabSz="457200" rtl="0" eaLnBrk="1" latinLnBrk="0" hangingPunct="1">
      <a:defRPr sz="1400" kern="1200">
        <a:solidFill>
          <a:schemeClr val="tx1"/>
        </a:solidFill>
        <a:latin typeface="+mn-lt"/>
        <a:ea typeface="+mn-ea"/>
        <a:cs typeface="+mn-cs"/>
      </a:defRPr>
    </a:lvl1pPr>
    <a:lvl2pPr marL="742950" indent="-285750" algn="l" defTabSz="457200" rtl="0" eaLnBrk="1" latinLnBrk="0" hangingPunct="1">
      <a:buFont typeface="Arial" panose="020B0604020202020204" pitchFamily="34" charset="0"/>
      <a:buChar char="•"/>
      <a:defRPr sz="1400" kern="1200">
        <a:solidFill>
          <a:schemeClr val="tx1"/>
        </a:solidFill>
        <a:latin typeface="+mn-lt"/>
        <a:ea typeface="+mn-ea"/>
        <a:cs typeface="+mn-cs"/>
      </a:defRPr>
    </a:lvl2pPr>
    <a:lvl3pPr marL="1200150" indent="-285750" algn="l" defTabSz="457200" rtl="0" eaLnBrk="1" latinLnBrk="0" hangingPunct="1">
      <a:buFont typeface="Arial" panose="020B0604020202020204" pitchFamily="34" charset="0"/>
      <a:buChar char="•"/>
      <a:defRPr sz="1400" kern="1200">
        <a:solidFill>
          <a:schemeClr val="tx1"/>
        </a:solidFill>
        <a:latin typeface="+mn-lt"/>
        <a:ea typeface="+mn-ea"/>
        <a:cs typeface="+mn-cs"/>
      </a:defRPr>
    </a:lvl3pPr>
    <a:lvl4pPr marL="1657350" indent="-285750" algn="l" defTabSz="457200" rtl="0" eaLnBrk="1" latinLnBrk="0" hangingPunct="1">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buFont typeface="Arial" panose="020B0604020202020204" pitchFamily="34" charset="0"/>
      <a:buChar char="•"/>
      <a:defRPr sz="14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3293" indent="-283293">
              <a:buFont typeface="Arial" panose="020B0604020202020204" pitchFamily="34" charset="0"/>
              <a:buChar char="•"/>
            </a:pPr>
            <a:r>
              <a:rPr lang="en-CA" dirty="0" smtClean="0"/>
              <a:t>Welcome!</a:t>
            </a:r>
          </a:p>
          <a:p>
            <a:pPr lvl="0"/>
            <a:endParaRPr lang="en-CA" dirty="0"/>
          </a:p>
          <a:p>
            <a:pPr marL="283293" indent="-283293">
              <a:buFont typeface="Arial" panose="020B0604020202020204" pitchFamily="34" charset="0"/>
              <a:buChar char="•"/>
            </a:pPr>
            <a:r>
              <a:rPr lang="en-CA" dirty="0" smtClean="0"/>
              <a:t>This </a:t>
            </a:r>
            <a:r>
              <a:rPr lang="en-CA" dirty="0"/>
              <a:t>presentation is called “Starting to </a:t>
            </a:r>
            <a:r>
              <a:rPr lang="en-CA" dirty="0" smtClean="0"/>
              <a:t>Talk:  CUPE </a:t>
            </a:r>
            <a:r>
              <a:rPr lang="en-CA" dirty="0"/>
              <a:t>Climate Change Conversations</a:t>
            </a:r>
            <a:r>
              <a:rPr lang="en-CA" dirty="0" smtClean="0"/>
              <a:t>”.</a:t>
            </a:r>
          </a:p>
          <a:p>
            <a:pPr marL="283293" indent="-283293">
              <a:buFont typeface="Arial" panose="020B0604020202020204" pitchFamily="34" charset="0"/>
              <a:buChar char="•"/>
            </a:pPr>
            <a:endParaRPr lang="en-CA" dirty="0"/>
          </a:p>
          <a:p>
            <a:pPr marL="283293" indent="-283293">
              <a:buFont typeface="Arial" panose="020B0604020202020204" pitchFamily="34" charset="0"/>
              <a:buChar char="•"/>
            </a:pPr>
            <a:r>
              <a:rPr lang="en-CA" dirty="0" smtClean="0"/>
              <a:t>It </a:t>
            </a:r>
            <a:r>
              <a:rPr lang="en-CA" dirty="0"/>
              <a:t>was developed at CUPE national with input by CUPE’s national environment committee. </a:t>
            </a:r>
            <a:endParaRPr lang="en-US" dirty="0"/>
          </a:p>
          <a:p>
            <a:endParaRPr lang="fr-CA" dirty="0"/>
          </a:p>
          <a:p>
            <a:endParaRPr lang="fr-CA" dirty="0" smtClean="0"/>
          </a:p>
          <a:p>
            <a:endParaRPr lang="fr-CA" dirty="0" smtClean="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a:t>
            </a:fld>
            <a:endParaRPr lang="en-US"/>
          </a:p>
        </p:txBody>
      </p:sp>
    </p:spTree>
    <p:extLst>
      <p:ext uri="{BB962C8B-B14F-4D97-AF65-F5344CB8AC3E}">
        <p14:creationId xmlns:p14="http://schemas.microsoft.com/office/powerpoint/2010/main" val="3261946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Calgary </a:t>
            </a:r>
            <a:r>
              <a:rPr lang="en-CA" i="1" dirty="0"/>
              <a:t>in June </a:t>
            </a:r>
            <a:r>
              <a:rPr lang="en-CA" i="1" dirty="0" smtClean="0"/>
              <a:t>2013</a:t>
            </a:r>
          </a:p>
          <a:p>
            <a:endParaRPr lang="en-US" dirty="0"/>
          </a:p>
          <a:p>
            <a:pPr marL="283293" indent="-283293">
              <a:buFont typeface="Arial" panose="020B0604020202020204" pitchFamily="34" charset="0"/>
              <a:buChar char="•"/>
            </a:pPr>
            <a:r>
              <a:rPr lang="en-CA" dirty="0"/>
              <a:t>This is what climate change looks like. </a:t>
            </a:r>
            <a:endParaRPr lang="en-CA" dirty="0" smtClean="0"/>
          </a:p>
          <a:p>
            <a:pPr lvl="0"/>
            <a:endParaRPr lang="en-CA" dirty="0"/>
          </a:p>
          <a:p>
            <a:pPr marL="283293" indent="-283293">
              <a:buFont typeface="Arial" panose="020B0604020202020204" pitchFamily="34" charset="0"/>
              <a:buChar char="•"/>
            </a:pPr>
            <a:r>
              <a:rPr lang="en-CA" dirty="0" smtClean="0"/>
              <a:t>The </a:t>
            </a:r>
            <a:r>
              <a:rPr lang="en-CA" dirty="0"/>
              <a:t>Calgary flood, in 2013, was caused by rapid snow melt and heavy rain. It devastated Calgary and other parts of Alberta. </a:t>
            </a:r>
            <a:endParaRPr lang="en-CA" dirty="0" smtClean="0"/>
          </a:p>
          <a:p>
            <a:pPr marL="283293" indent="-283293">
              <a:buFont typeface="Arial" panose="020B0604020202020204" pitchFamily="34" charset="0"/>
              <a:buChar char="•"/>
            </a:pPr>
            <a:endParaRPr lang="en-CA" dirty="0"/>
          </a:p>
          <a:p>
            <a:pPr marL="283293" indent="-283293">
              <a:buFont typeface="Arial" panose="020B0604020202020204" pitchFamily="34" charset="0"/>
              <a:buChar char="•"/>
            </a:pPr>
            <a:r>
              <a:rPr lang="en-CA" dirty="0" smtClean="0"/>
              <a:t>This </a:t>
            </a:r>
            <a:r>
              <a:rPr lang="en-CA" dirty="0"/>
              <a:t>event caused $1.7 billion in damages. </a:t>
            </a:r>
            <a:endParaRPr lang="en-CA" dirty="0" smtClean="0"/>
          </a:p>
          <a:p>
            <a:pPr lvl="0"/>
            <a:endParaRPr lang="en-US" dirty="0"/>
          </a:p>
          <a:p>
            <a:pPr marL="283293" indent="-283293">
              <a:buFont typeface="Arial" panose="020B0604020202020204" pitchFamily="34" charset="0"/>
              <a:buChar char="•"/>
            </a:pPr>
            <a:r>
              <a:rPr lang="en-CA" dirty="0"/>
              <a:t>CUPE members were on the front lines responding to this situation and cleaning up after the flood.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10</a:t>
            </a:fld>
            <a:endParaRPr lang="en-US"/>
          </a:p>
        </p:txBody>
      </p:sp>
    </p:spTree>
    <p:extLst>
      <p:ext uri="{BB962C8B-B14F-4D97-AF65-F5344CB8AC3E}">
        <p14:creationId xmlns:p14="http://schemas.microsoft.com/office/powerpoint/2010/main" val="723674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a:t>Alberta, CUPE member’s </a:t>
            </a:r>
            <a:r>
              <a:rPr lang="en-CA" i="1" dirty="0" smtClean="0"/>
              <a:t>photo</a:t>
            </a:r>
          </a:p>
          <a:p>
            <a:endParaRPr lang="en-US" dirty="0"/>
          </a:p>
          <a:p>
            <a:pPr marL="283293" indent="-283293">
              <a:buFont typeface="Arial" panose="020B0604020202020204" pitchFamily="34" charset="0"/>
              <a:buChar char="•"/>
            </a:pPr>
            <a:r>
              <a:rPr lang="en-CA" dirty="0"/>
              <a:t>This photo was taken by a CUPE member who was called in from one municipality to another to help clean up a community in a part of Alberta that was flooded.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11</a:t>
            </a:fld>
            <a:endParaRPr lang="en-US"/>
          </a:p>
        </p:txBody>
      </p:sp>
    </p:spTree>
    <p:extLst>
      <p:ext uri="{BB962C8B-B14F-4D97-AF65-F5344CB8AC3E}">
        <p14:creationId xmlns:p14="http://schemas.microsoft.com/office/powerpoint/2010/main" val="1531557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Toronto</a:t>
            </a:r>
          </a:p>
          <a:p>
            <a:endParaRPr lang="en-US" dirty="0"/>
          </a:p>
          <a:p>
            <a:pPr marL="283293" indent="-283293">
              <a:buFont typeface="Arial" panose="020B0604020202020204" pitchFamily="34" charset="0"/>
              <a:buChar char="•"/>
            </a:pPr>
            <a:r>
              <a:rPr lang="en-CA" dirty="0"/>
              <a:t>The same year, in July 2013, Toronto was hit by severe rain and flooding. This event caused $850 million in damages and is Ontario’s most expensive disaster</a:t>
            </a:r>
            <a:r>
              <a:rPr lang="en-CA" dirty="0" smtClean="0"/>
              <a:t>.</a:t>
            </a:r>
          </a:p>
          <a:p>
            <a:pPr lvl="0"/>
            <a:endParaRPr lang="en-US" dirty="0"/>
          </a:p>
          <a:p>
            <a:pPr marL="283293" indent="-283293">
              <a:buFont typeface="Arial" panose="020B0604020202020204" pitchFamily="34" charset="0"/>
              <a:buChar char="•"/>
            </a:pPr>
            <a:r>
              <a:rPr lang="en-CA" dirty="0"/>
              <a:t>126 millimetres of rain fell in just a few hours, which is about a month’s worth of rain in one storm. </a:t>
            </a:r>
            <a:endParaRPr lang="en-CA" dirty="0" smtClean="0"/>
          </a:p>
          <a:p>
            <a:pPr marL="283293" indent="-283293">
              <a:buFont typeface="Arial" panose="020B0604020202020204" pitchFamily="34" charset="0"/>
              <a:buChar char="•"/>
            </a:pPr>
            <a:endParaRPr lang="en-CA" dirty="0"/>
          </a:p>
          <a:p>
            <a:pPr marL="283293" indent="-283293">
              <a:buFont typeface="Arial" panose="020B0604020202020204" pitchFamily="34" charset="0"/>
              <a:buChar char="•"/>
            </a:pPr>
            <a:r>
              <a:rPr lang="en-CA" dirty="0" smtClean="0"/>
              <a:t>We </a:t>
            </a:r>
            <a:r>
              <a:rPr lang="en-CA" dirty="0"/>
              <a:t>hear this sort of statistic a lot recently: think of </a:t>
            </a:r>
            <a:r>
              <a:rPr lang="en-CA" dirty="0" smtClean="0"/>
              <a:t>Buffalo, New York </a:t>
            </a:r>
            <a:r>
              <a:rPr lang="en-CA" dirty="0"/>
              <a:t>where a season’s worth of snow fell in just a couple of days in November 2014.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12</a:t>
            </a:fld>
            <a:endParaRPr lang="en-US"/>
          </a:p>
        </p:txBody>
      </p:sp>
    </p:spTree>
    <p:extLst>
      <p:ext uri="{BB962C8B-B14F-4D97-AF65-F5344CB8AC3E}">
        <p14:creationId xmlns:p14="http://schemas.microsoft.com/office/powerpoint/2010/main" val="1275505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Massive storms</a:t>
            </a:r>
          </a:p>
          <a:p>
            <a:endParaRPr lang="en-US" dirty="0"/>
          </a:p>
          <a:p>
            <a:pPr marL="283293" indent="-283293">
              <a:buFont typeface="Arial" panose="020B0604020202020204" pitchFamily="34" charset="0"/>
              <a:buChar char="•"/>
            </a:pPr>
            <a:r>
              <a:rPr lang="en-CA" dirty="0"/>
              <a:t>Here’s a visual that shows how massive hurricane Sandy was in October 2012. </a:t>
            </a:r>
            <a:endParaRPr lang="en-CA" dirty="0" smtClean="0"/>
          </a:p>
          <a:p>
            <a:pPr lvl="0"/>
            <a:endParaRPr lang="en-US" dirty="0"/>
          </a:p>
          <a:p>
            <a:pPr marL="283293" indent="-283293">
              <a:buFont typeface="Arial" panose="020B0604020202020204" pitchFamily="34" charset="0"/>
              <a:buChar char="•"/>
            </a:pPr>
            <a:r>
              <a:rPr lang="en-CA" dirty="0"/>
              <a:t>The storm reached halfway across the Atlantic, up into Quebec and Ontario and into the US Midwest. And you can see the centre of the storm as it hones in on the eastern seaboard of the US. </a:t>
            </a:r>
            <a:endParaRPr lang="en-CA" dirty="0" smtClean="0"/>
          </a:p>
          <a:p>
            <a:pPr lvl="0"/>
            <a:endParaRPr lang="en-US" dirty="0"/>
          </a:p>
          <a:p>
            <a:pPr marL="283293" indent="-283293">
              <a:buFont typeface="Arial" panose="020B0604020202020204" pitchFamily="34" charset="0"/>
              <a:buChar char="•"/>
            </a:pPr>
            <a:r>
              <a:rPr lang="en-CA" dirty="0"/>
              <a:t>Sandy was not the most powerful storm to ever hit the US, not by a long-shot. But it was big news because of how big it was and how it struck a densely populated part of the US. </a:t>
            </a:r>
            <a:endParaRPr lang="en-CA" dirty="0" smtClean="0"/>
          </a:p>
          <a:p>
            <a:pPr lvl="0"/>
            <a:endParaRPr lang="en-US" dirty="0"/>
          </a:p>
          <a:p>
            <a:pPr marL="283293" indent="-283293">
              <a:buFont typeface="Arial" panose="020B0604020202020204" pitchFamily="34" charset="0"/>
              <a:buChar char="•"/>
            </a:pPr>
            <a:r>
              <a:rPr lang="en-CA" dirty="0"/>
              <a:t>Sandy caused the deaths of 268 people in seven countries as it crossed the Caribbean and then up to the States. </a:t>
            </a:r>
            <a:endParaRPr lang="en-CA" dirty="0" smtClean="0"/>
          </a:p>
          <a:p>
            <a:pPr lvl="0"/>
            <a:endParaRPr lang="en-US" dirty="0"/>
          </a:p>
          <a:p>
            <a:pPr marL="283293" indent="-283293">
              <a:buFont typeface="Arial" panose="020B0604020202020204" pitchFamily="34" charset="0"/>
              <a:buChar char="•"/>
            </a:pPr>
            <a:r>
              <a:rPr lang="en-CA" dirty="0"/>
              <a:t>It caused $68 billion in damages, the second-costliest storm in US history.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13</a:t>
            </a:fld>
            <a:endParaRPr lang="en-US"/>
          </a:p>
        </p:txBody>
      </p:sp>
    </p:spTree>
    <p:extLst>
      <p:ext uri="{BB962C8B-B14F-4D97-AF65-F5344CB8AC3E}">
        <p14:creationId xmlns:p14="http://schemas.microsoft.com/office/powerpoint/2010/main" val="221566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Floods</a:t>
            </a:r>
          </a:p>
          <a:p>
            <a:endParaRPr lang="en-US" dirty="0"/>
          </a:p>
          <a:p>
            <a:pPr marL="283293" indent="-283293">
              <a:buFont typeface="Arial" panose="020B0604020202020204" pitchFamily="34" charset="0"/>
              <a:buChar char="•"/>
            </a:pPr>
            <a:r>
              <a:rPr lang="en-CA" dirty="0"/>
              <a:t>More floods</a:t>
            </a:r>
            <a:r>
              <a:rPr lang="en-CA" dirty="0" smtClean="0"/>
              <a:t>.</a:t>
            </a:r>
          </a:p>
          <a:p>
            <a:pPr lvl="0"/>
            <a:endParaRPr lang="en-US" dirty="0"/>
          </a:p>
          <a:p>
            <a:pPr marL="283293" indent="-283293">
              <a:buFont typeface="Arial" panose="020B0604020202020204" pitchFamily="34" charset="0"/>
              <a:buChar char="•"/>
            </a:pPr>
            <a:r>
              <a:rPr lang="en-CA" dirty="0"/>
              <a:t>This is also what climate change looks like. This is in Greece, in 2013.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14</a:t>
            </a:fld>
            <a:endParaRPr lang="en-US"/>
          </a:p>
        </p:txBody>
      </p:sp>
    </p:spTree>
    <p:extLst>
      <p:ext uri="{BB962C8B-B14F-4D97-AF65-F5344CB8AC3E}">
        <p14:creationId xmlns:p14="http://schemas.microsoft.com/office/powerpoint/2010/main" val="14259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Floods</a:t>
            </a:r>
          </a:p>
          <a:p>
            <a:endParaRPr lang="en-US" dirty="0"/>
          </a:p>
          <a:p>
            <a:pPr marL="283293" indent="-283293">
              <a:buFont typeface="Arial" panose="020B0604020202020204" pitchFamily="34" charset="0"/>
              <a:buChar char="•"/>
            </a:pPr>
            <a:r>
              <a:rPr lang="en-CA" dirty="0"/>
              <a:t>This is another massive flood, this time in Pakistan, in 2012.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15</a:t>
            </a:fld>
            <a:endParaRPr lang="en-US"/>
          </a:p>
        </p:txBody>
      </p:sp>
    </p:spTree>
    <p:extLst>
      <p:ext uri="{BB962C8B-B14F-4D97-AF65-F5344CB8AC3E}">
        <p14:creationId xmlns:p14="http://schemas.microsoft.com/office/powerpoint/2010/main" val="2166726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Drought</a:t>
            </a:r>
          </a:p>
          <a:p>
            <a:endParaRPr lang="en-CA" i="1" dirty="0"/>
          </a:p>
          <a:p>
            <a:pPr marL="283293" indent="-283293">
              <a:buFont typeface="Arial" panose="020B0604020202020204" pitchFamily="34" charset="0"/>
              <a:buChar char="•"/>
            </a:pPr>
            <a:r>
              <a:rPr lang="en-CA" dirty="0" smtClean="0"/>
              <a:t>At </a:t>
            </a:r>
            <a:r>
              <a:rPr lang="en-CA" dirty="0"/>
              <a:t>the other end of the spectrum, climate change makes droughts worse.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16</a:t>
            </a:fld>
            <a:endParaRPr lang="en-US"/>
          </a:p>
        </p:txBody>
      </p:sp>
    </p:spTree>
    <p:extLst>
      <p:ext uri="{BB962C8B-B14F-4D97-AF65-F5344CB8AC3E}">
        <p14:creationId xmlns:p14="http://schemas.microsoft.com/office/powerpoint/2010/main" val="2945546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Drought </a:t>
            </a:r>
          </a:p>
          <a:p>
            <a:endParaRPr lang="en-US" dirty="0"/>
          </a:p>
          <a:p>
            <a:pPr marL="283293" indent="-283293">
              <a:buFont typeface="Arial" panose="020B0604020202020204" pitchFamily="34" charset="0"/>
              <a:buChar char="•"/>
            </a:pPr>
            <a:r>
              <a:rPr lang="en-CA" dirty="0"/>
              <a:t>Climate change affects water supply.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17</a:t>
            </a:fld>
            <a:endParaRPr lang="en-US"/>
          </a:p>
        </p:txBody>
      </p:sp>
    </p:spTree>
    <p:extLst>
      <p:ext uri="{BB962C8B-B14F-4D97-AF65-F5344CB8AC3E}">
        <p14:creationId xmlns:p14="http://schemas.microsoft.com/office/powerpoint/2010/main" val="1744840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Wild </a:t>
            </a:r>
            <a:r>
              <a:rPr lang="en-CA" i="1" dirty="0"/>
              <a:t>fires </a:t>
            </a:r>
            <a:endParaRPr lang="en-CA" i="1" dirty="0" smtClean="0"/>
          </a:p>
          <a:p>
            <a:endParaRPr lang="en-US" dirty="0"/>
          </a:p>
          <a:p>
            <a:pPr marL="283293" indent="-283293">
              <a:buFont typeface="Arial" panose="020B0604020202020204" pitchFamily="34" charset="0"/>
              <a:buChar char="•"/>
            </a:pPr>
            <a:r>
              <a:rPr lang="en-CA" dirty="0"/>
              <a:t>Wild fires are made worse by climate change.</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18</a:t>
            </a:fld>
            <a:endParaRPr lang="en-US"/>
          </a:p>
        </p:txBody>
      </p:sp>
    </p:spTree>
    <p:extLst>
      <p:ext uri="{BB962C8B-B14F-4D97-AF65-F5344CB8AC3E}">
        <p14:creationId xmlns:p14="http://schemas.microsoft.com/office/powerpoint/2010/main" val="4252205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3420" y="4385627"/>
            <a:ext cx="5547360" cy="4384026"/>
          </a:xfrm>
        </p:spPr>
        <p:txBody>
          <a:bodyPr/>
          <a:lstStyle/>
          <a:p>
            <a:r>
              <a:rPr lang="en-CA" i="1" dirty="0" smtClean="0"/>
              <a:t>Melting permafrost</a:t>
            </a:r>
          </a:p>
          <a:p>
            <a:pPr>
              <a:spcBef>
                <a:spcPts val="595"/>
              </a:spcBef>
            </a:pPr>
            <a:r>
              <a:rPr lang="en-CA" dirty="0" smtClean="0"/>
              <a:t>Melting </a:t>
            </a:r>
            <a:r>
              <a:rPr lang="en-CA" dirty="0"/>
              <a:t>permafrost is made worse by climate change. It can devastate northern communities</a:t>
            </a:r>
            <a:r>
              <a:rPr lang="en-CA" dirty="0" smtClean="0"/>
              <a:t>.</a:t>
            </a:r>
          </a:p>
          <a:p>
            <a:pPr>
              <a:spcBef>
                <a:spcPts val="595"/>
              </a:spcBef>
            </a:pPr>
            <a:r>
              <a:rPr lang="en-CA" dirty="0" smtClean="0"/>
              <a:t> </a:t>
            </a:r>
            <a:r>
              <a:rPr lang="en-CA" i="1" dirty="0" smtClean="0"/>
              <a:t>(</a:t>
            </a:r>
            <a:r>
              <a:rPr lang="en-CA" i="1" dirty="0"/>
              <a:t>Transition – say the points below if you want to add more detail to the previous slides</a:t>
            </a:r>
            <a:r>
              <a:rPr lang="en-CA" i="1" dirty="0" smtClean="0"/>
              <a:t>):</a:t>
            </a:r>
          </a:p>
          <a:p>
            <a:endParaRPr lang="en-US" sz="600" dirty="0"/>
          </a:p>
          <a:p>
            <a:pPr marL="283293" indent="-283293">
              <a:buFont typeface="Arial" panose="020B0604020202020204" pitchFamily="34" charset="0"/>
              <a:buChar char="•"/>
            </a:pPr>
            <a:r>
              <a:rPr lang="en-CA" dirty="0"/>
              <a:t>Since 1992, there have been 6600 major climate, weather and water disasters worldwide that have caused $1.6 trillion in damages and killed about 600,000 people. </a:t>
            </a:r>
            <a:endParaRPr lang="en-CA" dirty="0" smtClean="0"/>
          </a:p>
          <a:p>
            <a:pPr lvl="0"/>
            <a:endParaRPr lang="en-US" sz="600" dirty="0"/>
          </a:p>
          <a:p>
            <a:pPr marL="283293" indent="-283293">
              <a:buFont typeface="Arial" panose="020B0604020202020204" pitchFamily="34" charset="0"/>
              <a:buChar char="•"/>
            </a:pPr>
            <a:r>
              <a:rPr lang="en-CA" dirty="0"/>
              <a:t>Between 1983 and 1992 the world averaged 147 of these disasters per year. That rate has jumped to an average of 306 disasters per year in the last ten years. </a:t>
            </a:r>
            <a:endParaRPr lang="en-CA" dirty="0" smtClean="0"/>
          </a:p>
          <a:p>
            <a:pPr lvl="0"/>
            <a:endParaRPr lang="en-US" sz="600" dirty="0"/>
          </a:p>
          <a:p>
            <a:pPr marL="283293" indent="-283293">
              <a:buFont typeface="Arial" panose="020B0604020202020204" pitchFamily="34" charset="0"/>
              <a:buChar char="•"/>
            </a:pPr>
            <a:r>
              <a:rPr lang="en-CA" dirty="0"/>
              <a:t>Not all of these disasters are caused by climate change. Poverty and socio-economic conditions, urbanization and other factors also contribute to these disasters. </a:t>
            </a:r>
            <a:endParaRPr lang="en-CA" dirty="0" smtClean="0"/>
          </a:p>
          <a:p>
            <a:pPr lvl="0"/>
            <a:endParaRPr lang="en-US" sz="600" dirty="0"/>
          </a:p>
          <a:p>
            <a:pPr marL="283293" indent="-283293">
              <a:buFont typeface="Arial" panose="020B0604020202020204" pitchFamily="34" charset="0"/>
              <a:buChar char="•"/>
            </a:pPr>
            <a:r>
              <a:rPr lang="en-CA" dirty="0"/>
              <a:t>But there is definitely a growing trend of more disasters and growing extremes that fits with what scientists have been saying for decades will occur as climate change gets worse.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19</a:t>
            </a:fld>
            <a:endParaRPr lang="en-US"/>
          </a:p>
        </p:txBody>
      </p:sp>
    </p:spTree>
    <p:extLst>
      <p:ext uri="{BB962C8B-B14F-4D97-AF65-F5344CB8AC3E}">
        <p14:creationId xmlns:p14="http://schemas.microsoft.com/office/powerpoint/2010/main" val="1174419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err="1" smtClean="0"/>
              <a:t>Activists</a:t>
            </a:r>
            <a:endParaRPr lang="fr-CA" i="1" dirty="0" smtClean="0"/>
          </a:p>
          <a:p>
            <a:endParaRPr lang="fr-CA" dirty="0"/>
          </a:p>
          <a:p>
            <a:pPr marL="283293" indent="-283293">
              <a:buFont typeface="Arial" panose="020B0604020202020204" pitchFamily="34" charset="0"/>
              <a:buChar char="•"/>
            </a:pPr>
            <a:r>
              <a:rPr lang="en-CA" dirty="0"/>
              <a:t>We’re here to talk about climate change, which is an issue that CUPE members care about.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a:t>
            </a:fld>
            <a:endParaRPr lang="en-US"/>
          </a:p>
        </p:txBody>
      </p:sp>
    </p:spTree>
    <p:extLst>
      <p:ext uri="{BB962C8B-B14F-4D97-AF65-F5344CB8AC3E}">
        <p14:creationId xmlns:p14="http://schemas.microsoft.com/office/powerpoint/2010/main" val="3920317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Global systems</a:t>
            </a:r>
          </a:p>
          <a:p>
            <a:endParaRPr lang="en-US" dirty="0"/>
          </a:p>
          <a:p>
            <a:pPr marL="283293" indent="-283293">
              <a:buFont typeface="Arial" panose="020B0604020202020204" pitchFamily="34" charset="0"/>
              <a:buChar char="•"/>
            </a:pPr>
            <a:r>
              <a:rPr lang="en-CA" dirty="0"/>
              <a:t>Climate change does more than cause floods, droughts, etc. </a:t>
            </a:r>
            <a:endParaRPr lang="en-CA" dirty="0" smtClean="0"/>
          </a:p>
          <a:p>
            <a:endParaRPr lang="en-US" dirty="0"/>
          </a:p>
          <a:p>
            <a:pPr marL="283293" indent="-283293">
              <a:buFont typeface="Arial" panose="020B0604020202020204" pitchFamily="34" charset="0"/>
              <a:buChar char="•"/>
            </a:pPr>
            <a:r>
              <a:rPr lang="en-CA" dirty="0"/>
              <a:t>It also affects agriculture, water supply, global health and our jobs. </a:t>
            </a:r>
            <a:endParaRPr lang="en-CA" dirty="0" smtClean="0"/>
          </a:p>
          <a:p>
            <a:endParaRPr lang="en-US" dirty="0"/>
          </a:p>
          <a:p>
            <a:pPr marL="283293" indent="-283293">
              <a:buFont typeface="Arial" panose="020B0604020202020204" pitchFamily="34" charset="0"/>
              <a:buChar char="•"/>
            </a:pPr>
            <a:r>
              <a:rPr lang="en-CA" dirty="0"/>
              <a:t>All of these impacts can have serious effects on people, especially vulnerable people.</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20</a:t>
            </a:fld>
            <a:endParaRPr lang="en-US"/>
          </a:p>
        </p:txBody>
      </p:sp>
    </p:spTree>
    <p:extLst>
      <p:ext uri="{BB962C8B-B14F-4D97-AF65-F5344CB8AC3E}">
        <p14:creationId xmlns:p14="http://schemas.microsoft.com/office/powerpoint/2010/main" val="3742108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4EFE0F0-C47E-A745-B339-A1201670B422}" type="slidenum">
              <a:rPr lang="en-US" smtClean="0"/>
              <a:pPr/>
              <a:t>21</a:t>
            </a:fld>
            <a:endParaRPr lang="en-US"/>
          </a:p>
        </p:txBody>
      </p:sp>
      <p:sp>
        <p:nvSpPr>
          <p:cNvPr id="9" name="Notes Placeholder 2"/>
          <p:cNvSpPr txBox="1">
            <a:spLocks/>
          </p:cNvSpPr>
          <p:nvPr/>
        </p:nvSpPr>
        <p:spPr>
          <a:xfrm>
            <a:off x="693420" y="4383711"/>
            <a:ext cx="5547360" cy="4308081"/>
          </a:xfrm>
          <a:prstGeom prst="rect">
            <a:avLst/>
          </a:prstGeom>
        </p:spPr>
        <p:txBody>
          <a:bodyPr vert="horz" lIns="92376" tIns="46188" rIns="92376" bIns="46188" rtlCol="0"/>
          <a:lstStyle>
            <a:lvl1pPr marL="0" algn="l" defTabSz="457200" rtl="0" eaLnBrk="1" latinLnBrk="0" hangingPunct="1">
              <a:defRPr sz="1400" kern="1200">
                <a:solidFill>
                  <a:schemeClr val="tx1"/>
                </a:solidFill>
                <a:latin typeface="+mn-lt"/>
                <a:ea typeface="+mn-ea"/>
                <a:cs typeface="+mn-cs"/>
              </a:defRPr>
            </a:lvl1pPr>
            <a:lvl2pPr marL="742950" indent="-285750" algn="l" defTabSz="457200" rtl="0" eaLnBrk="1" latinLnBrk="0" hangingPunct="1">
              <a:buFont typeface="Arial" panose="020B0604020202020204" pitchFamily="34" charset="0"/>
              <a:buChar char="•"/>
              <a:defRPr sz="1400" kern="1200">
                <a:solidFill>
                  <a:schemeClr val="tx1"/>
                </a:solidFill>
                <a:latin typeface="+mn-lt"/>
                <a:ea typeface="+mn-ea"/>
                <a:cs typeface="+mn-cs"/>
              </a:defRPr>
            </a:lvl2pPr>
            <a:lvl3pPr marL="1200150" indent="-285750" algn="l" defTabSz="457200" rtl="0" eaLnBrk="1" latinLnBrk="0" hangingPunct="1">
              <a:buFont typeface="Arial" panose="020B0604020202020204" pitchFamily="34" charset="0"/>
              <a:buChar char="•"/>
              <a:defRPr sz="1400" kern="1200">
                <a:solidFill>
                  <a:schemeClr val="tx1"/>
                </a:solidFill>
                <a:latin typeface="+mn-lt"/>
                <a:ea typeface="+mn-ea"/>
                <a:cs typeface="+mn-cs"/>
              </a:defRPr>
            </a:lvl3pPr>
            <a:lvl4pPr marL="1657350" indent="-285750" algn="l" defTabSz="457200" rtl="0" eaLnBrk="1" latinLnBrk="0" hangingPunct="1">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buFont typeface="Arial" panose="020B0604020202020204" pitchFamily="34" charset="0"/>
              <a:buChar char="•"/>
              <a:defRPr sz="14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pPr lvl="0"/>
            <a:r>
              <a:rPr lang="en-CA" i="1" dirty="0" smtClean="0"/>
              <a:t>Discussion question</a:t>
            </a:r>
          </a:p>
          <a:p>
            <a:pPr lvl="0"/>
            <a:endParaRPr lang="en-CA" dirty="0" smtClean="0"/>
          </a:p>
          <a:p>
            <a:pPr marL="283293" indent="-283293">
              <a:buFont typeface="Arial" panose="020B0604020202020204" pitchFamily="34" charset="0"/>
              <a:buChar char="•"/>
            </a:pPr>
            <a:r>
              <a:rPr lang="en-CA" dirty="0" smtClean="0"/>
              <a:t>Now</a:t>
            </a:r>
            <a:r>
              <a:rPr lang="en-CA" dirty="0"/>
              <a:t>, we want to hear from you. </a:t>
            </a:r>
            <a:endParaRPr lang="en-CA" dirty="0" smtClean="0"/>
          </a:p>
          <a:p>
            <a:pPr lvl="0"/>
            <a:endParaRPr lang="en-US" dirty="0"/>
          </a:p>
          <a:p>
            <a:pPr marL="283293" indent="-283293">
              <a:buFont typeface="Arial" panose="020B0604020202020204" pitchFamily="34" charset="0"/>
              <a:buChar char="•"/>
            </a:pPr>
            <a:r>
              <a:rPr lang="en-CA" dirty="0"/>
              <a:t>What effects linked to climate change have you experienced or seen where you live and work</a:t>
            </a:r>
            <a:r>
              <a:rPr lang="en-CA" dirty="0" smtClean="0"/>
              <a:t>?</a:t>
            </a:r>
          </a:p>
          <a:p>
            <a:pPr lvl="0"/>
            <a:endParaRPr lang="en-US" dirty="0"/>
          </a:p>
          <a:p>
            <a:pPr marL="283293" indent="-283293">
              <a:buFont typeface="Arial" panose="020B0604020202020204" pitchFamily="34" charset="0"/>
              <a:buChar char="•"/>
            </a:pPr>
            <a:r>
              <a:rPr lang="en-CA" i="1" dirty="0"/>
              <a:t>(Take the time needed to discuss this question.) </a:t>
            </a:r>
            <a:endParaRPr lang="en-US" dirty="0"/>
          </a:p>
        </p:txBody>
      </p:sp>
    </p:spTree>
    <p:extLst>
      <p:ext uri="{BB962C8B-B14F-4D97-AF65-F5344CB8AC3E}">
        <p14:creationId xmlns:p14="http://schemas.microsoft.com/office/powerpoint/2010/main" val="990847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dirty="0" smtClean="0"/>
              <a:t>What is climate change?</a:t>
            </a:r>
          </a:p>
          <a:p>
            <a:pPr lvl="0"/>
            <a:endParaRPr lang="en-CA" dirty="0"/>
          </a:p>
          <a:p>
            <a:pPr marL="283293" indent="-283293">
              <a:buFont typeface="Arial" panose="020B0604020202020204" pitchFamily="34" charset="0"/>
              <a:buChar char="•"/>
            </a:pPr>
            <a:r>
              <a:rPr lang="en-CA" dirty="0" smtClean="0"/>
              <a:t>We’re </a:t>
            </a:r>
            <a:r>
              <a:rPr lang="en-CA" dirty="0"/>
              <a:t>going to go over the very basics of climate change science in the next few slides</a:t>
            </a:r>
            <a:r>
              <a:rPr lang="en-CA" dirty="0" smtClean="0"/>
              <a:t>.</a:t>
            </a:r>
          </a:p>
          <a:p>
            <a:pPr lvl="0"/>
            <a:endParaRPr lang="en-US" dirty="0"/>
          </a:p>
          <a:p>
            <a:pPr marL="283293" indent="-283293">
              <a:buFont typeface="Arial" panose="020B0604020202020204" pitchFamily="34" charset="0"/>
              <a:buChar char="•"/>
            </a:pPr>
            <a:r>
              <a:rPr lang="en-CA" dirty="0"/>
              <a:t>We’ve seen what it looks like and what the impacts can be, so we’ll talk next a little about the science of climate change. </a:t>
            </a:r>
            <a:endParaRPr lang="en-US" dirty="0"/>
          </a:p>
          <a:p>
            <a:r>
              <a:rPr lang="en-CA" dirty="0"/>
              <a:t>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22</a:t>
            </a:fld>
            <a:endParaRPr lang="en-US"/>
          </a:p>
        </p:txBody>
      </p:sp>
    </p:spTree>
    <p:extLst>
      <p:ext uri="{BB962C8B-B14F-4D97-AF65-F5344CB8AC3E}">
        <p14:creationId xmlns:p14="http://schemas.microsoft.com/office/powerpoint/2010/main" val="2412865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Burning </a:t>
            </a:r>
            <a:r>
              <a:rPr lang="en-CA" i="1" dirty="0"/>
              <a:t>fossil </a:t>
            </a:r>
            <a:r>
              <a:rPr lang="en-CA" i="1" dirty="0" smtClean="0"/>
              <a:t>fuels</a:t>
            </a:r>
          </a:p>
          <a:p>
            <a:endParaRPr lang="en-US" dirty="0"/>
          </a:p>
          <a:p>
            <a:pPr marL="283293" indent="-283293">
              <a:buFont typeface="Arial" panose="020B0604020202020204" pitchFamily="34" charset="0"/>
              <a:buChar char="•"/>
            </a:pPr>
            <a:r>
              <a:rPr lang="en-CA" dirty="0"/>
              <a:t>The basic idea behind climate change is really simple: when we burn fossil fuels, what we call greenhouse gases are sent into the air. Those gases get trapped in the atmosphere and build up. When they build up – like they have been doing at a quickening pace for a couple of hundred years – they start to disrupt the climate because more heat energy is trapped inside the atmosphere. </a:t>
            </a:r>
            <a:endParaRPr lang="en-CA" dirty="0" smtClean="0"/>
          </a:p>
          <a:p>
            <a:pPr lvl="0"/>
            <a:endParaRPr lang="en-US" dirty="0"/>
          </a:p>
          <a:p>
            <a:pPr marL="283293" indent="-283293">
              <a:buFont typeface="Arial" panose="020B0604020202020204" pitchFamily="34" charset="0"/>
              <a:buChar char="•"/>
            </a:pPr>
            <a:r>
              <a:rPr lang="en-CA" dirty="0"/>
              <a:t>We call them greenhouse gases, because, like heat in a greenhouse, the gases are trapped, like under a glass but in this case it’s the atmosphere, making the place under the glass (earth) warmer.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23</a:t>
            </a:fld>
            <a:endParaRPr lang="en-US"/>
          </a:p>
        </p:txBody>
      </p:sp>
    </p:spTree>
    <p:extLst>
      <p:ext uri="{BB962C8B-B14F-4D97-AF65-F5344CB8AC3E}">
        <p14:creationId xmlns:p14="http://schemas.microsoft.com/office/powerpoint/2010/main" val="1181745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What </a:t>
            </a:r>
            <a:r>
              <a:rPr lang="en-CA" i="1" dirty="0"/>
              <a:t>are the main types of GHGs? </a:t>
            </a:r>
            <a:endParaRPr lang="en-CA" i="1" dirty="0" smtClean="0"/>
          </a:p>
          <a:p>
            <a:endParaRPr lang="en-US" dirty="0"/>
          </a:p>
          <a:p>
            <a:pPr marL="283293" indent="-283293">
              <a:buFont typeface="Arial" panose="020B0604020202020204" pitchFamily="34" charset="0"/>
              <a:buChar char="•"/>
            </a:pPr>
            <a:r>
              <a:rPr lang="en-CA" dirty="0"/>
              <a:t>What are the main types of GHGs</a:t>
            </a:r>
            <a:r>
              <a:rPr lang="en-CA" dirty="0" smtClean="0"/>
              <a:t>?</a:t>
            </a:r>
          </a:p>
          <a:p>
            <a:pPr lvl="0"/>
            <a:endParaRPr lang="en-US" dirty="0"/>
          </a:p>
          <a:p>
            <a:pPr marL="283293" indent="-283293">
              <a:buFont typeface="Arial" panose="020B0604020202020204" pitchFamily="34" charset="0"/>
              <a:buChar char="•"/>
            </a:pPr>
            <a:r>
              <a:rPr lang="en-CA" dirty="0"/>
              <a:t>Greenhouse gases result mainly from burning oil, coal, and gas</a:t>
            </a:r>
            <a:r>
              <a:rPr lang="en-CA" dirty="0" smtClean="0"/>
              <a:t>.</a:t>
            </a:r>
          </a:p>
          <a:p>
            <a:pPr lvl="0"/>
            <a:endParaRPr lang="en-US" dirty="0"/>
          </a:p>
          <a:p>
            <a:pPr marL="283293" indent="-283293">
              <a:buFont typeface="Arial" panose="020B0604020202020204" pitchFamily="34" charset="0"/>
              <a:buChar char="•"/>
            </a:pPr>
            <a:r>
              <a:rPr lang="en-CA" dirty="0"/>
              <a:t>The main greenhouse gases </a:t>
            </a:r>
            <a:r>
              <a:rPr lang="en-CA" dirty="0" smtClean="0"/>
              <a:t>that are </a:t>
            </a:r>
            <a:r>
              <a:rPr lang="en-CA" dirty="0"/>
              <a:t>emitted are carbon dioxide, methane, and even water vapour. These all work to store heat energy inside the atmosphere that would otherwise be dispersed and sent into space beyond the atmosphere.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24</a:t>
            </a:fld>
            <a:endParaRPr lang="en-US"/>
          </a:p>
        </p:txBody>
      </p:sp>
    </p:spTree>
    <p:extLst>
      <p:ext uri="{BB962C8B-B14F-4D97-AF65-F5344CB8AC3E}">
        <p14:creationId xmlns:p14="http://schemas.microsoft.com/office/powerpoint/2010/main" val="1292624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i="1" dirty="0" smtClean="0"/>
              <a:t>Where </a:t>
            </a:r>
            <a:r>
              <a:rPr lang="en-CA" i="1" dirty="0"/>
              <a:t>do greenhouse gasses come from? </a:t>
            </a:r>
            <a:endParaRPr lang="en-CA" i="1" dirty="0" smtClean="0"/>
          </a:p>
          <a:p>
            <a:endParaRPr lang="en-US" dirty="0"/>
          </a:p>
          <a:p>
            <a:pPr marL="283293" indent="-283293">
              <a:buFont typeface="Arial" panose="020B0604020202020204" pitchFamily="34" charset="0"/>
              <a:buChar char="•"/>
            </a:pPr>
            <a:r>
              <a:rPr lang="en-CA" dirty="0"/>
              <a:t>Where do greenhouse gasses come from</a:t>
            </a:r>
            <a:r>
              <a:rPr lang="en-CA" dirty="0" smtClean="0"/>
              <a:t>?</a:t>
            </a:r>
          </a:p>
          <a:p>
            <a:pPr lvl="0"/>
            <a:endParaRPr lang="en-US" dirty="0"/>
          </a:p>
          <a:p>
            <a:pPr marL="283293" indent="-283293">
              <a:buFont typeface="Arial" panose="020B0604020202020204" pitchFamily="34" charset="0"/>
              <a:buChar char="•"/>
            </a:pPr>
            <a:r>
              <a:rPr lang="en-CA" dirty="0"/>
              <a:t>This slide shows some of the main sources of GHGs. </a:t>
            </a:r>
            <a:endParaRPr lang="en-CA" dirty="0" smtClean="0"/>
          </a:p>
          <a:p>
            <a:pPr lvl="0"/>
            <a:endParaRPr lang="en-US" dirty="0"/>
          </a:p>
          <a:p>
            <a:pPr marL="283293" indent="-283293">
              <a:buFont typeface="Arial" panose="020B0604020202020204" pitchFamily="34" charset="0"/>
              <a:buChar char="•"/>
            </a:pPr>
            <a:r>
              <a:rPr lang="en-CA" i="1" dirty="0"/>
              <a:t>(Go over the categories within the slide). </a:t>
            </a:r>
            <a:endParaRPr lang="en-US" dirty="0"/>
          </a:p>
          <a:p>
            <a:endParaRPr lang="en-CA"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25</a:t>
            </a:fld>
            <a:endParaRPr lang="en-US"/>
          </a:p>
        </p:txBody>
      </p:sp>
    </p:spTree>
    <p:extLst>
      <p:ext uri="{BB962C8B-B14F-4D97-AF65-F5344CB8AC3E}">
        <p14:creationId xmlns:p14="http://schemas.microsoft.com/office/powerpoint/2010/main" val="2109523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Stats </a:t>
            </a:r>
            <a:r>
              <a:rPr lang="en-CA" i="1" dirty="0"/>
              <a:t>and impacts </a:t>
            </a:r>
            <a:endParaRPr lang="en-CA" i="1" dirty="0" smtClean="0"/>
          </a:p>
          <a:p>
            <a:endParaRPr lang="en-US" dirty="0"/>
          </a:p>
          <a:p>
            <a:pPr marL="283293" indent="-283293">
              <a:buFont typeface="Arial" panose="020B0604020202020204" pitchFamily="34" charset="0"/>
              <a:buChar char="•"/>
            </a:pPr>
            <a:r>
              <a:rPr lang="en-CA" dirty="0"/>
              <a:t>Let’s look at a few of the impacts that show what is going on</a:t>
            </a:r>
            <a:r>
              <a:rPr lang="en-CA" dirty="0" smtClean="0"/>
              <a:t>.</a:t>
            </a:r>
          </a:p>
          <a:p>
            <a:pPr lvl="0"/>
            <a:endParaRPr lang="en-US" dirty="0"/>
          </a:p>
          <a:p>
            <a:pPr marL="283293" indent="-283293">
              <a:buFont typeface="Arial" panose="020B0604020202020204" pitchFamily="34" charset="0"/>
              <a:buChar char="•"/>
            </a:pPr>
            <a:r>
              <a:rPr lang="en-CA" i="1" dirty="0"/>
              <a:t>(Read the list of stats.)</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26</a:t>
            </a:fld>
            <a:endParaRPr lang="en-US"/>
          </a:p>
        </p:txBody>
      </p:sp>
    </p:spTree>
    <p:extLst>
      <p:ext uri="{BB962C8B-B14F-4D97-AF65-F5344CB8AC3E}">
        <p14:creationId xmlns:p14="http://schemas.microsoft.com/office/powerpoint/2010/main" val="3953665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The </a:t>
            </a:r>
            <a:r>
              <a:rPr lang="en-CA" i="1" dirty="0"/>
              <a:t>science of climate change </a:t>
            </a:r>
            <a:endParaRPr lang="en-CA" i="1" dirty="0" smtClean="0"/>
          </a:p>
          <a:p>
            <a:endParaRPr lang="en-US" dirty="0"/>
          </a:p>
          <a:p>
            <a:pPr marL="283293" indent="-283293">
              <a:buFont typeface="Arial" panose="020B0604020202020204" pitchFamily="34" charset="0"/>
              <a:buChar char="•"/>
            </a:pPr>
            <a:r>
              <a:rPr lang="en-CA" dirty="0"/>
              <a:t>The United Nations has a governing body called the Inter-governmental panel on Climate Change, the IPCC. </a:t>
            </a:r>
            <a:endParaRPr lang="en-CA" dirty="0" smtClean="0"/>
          </a:p>
          <a:p>
            <a:pPr lvl="0"/>
            <a:endParaRPr lang="en-US" dirty="0"/>
          </a:p>
          <a:p>
            <a:pPr marL="283293" indent="-283293">
              <a:buFont typeface="Arial" panose="020B0604020202020204" pitchFamily="34" charset="0"/>
              <a:buChar char="•"/>
            </a:pPr>
            <a:r>
              <a:rPr lang="en-CA" dirty="0"/>
              <a:t>Just to give you a sense of how well studied climate change is and what goes into a climate change report from the IPCC – it is the largest scientific collaboration in human history. </a:t>
            </a:r>
            <a:endParaRPr lang="en-CA" dirty="0" smtClean="0"/>
          </a:p>
          <a:p>
            <a:pPr lvl="0"/>
            <a:endParaRPr lang="en-US" dirty="0"/>
          </a:p>
          <a:p>
            <a:pPr marL="283293" indent="-283293">
              <a:buFont typeface="Arial" panose="020B0604020202020204" pitchFamily="34" charset="0"/>
              <a:buChar char="•"/>
            </a:pPr>
            <a:r>
              <a:rPr lang="en-CA" dirty="0"/>
              <a:t>So when you hear folks grumble that scientists don’t know what they’re talking about, remember the huge depth to which climate science goes to assess what’s going on.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27</a:t>
            </a:fld>
            <a:endParaRPr lang="en-US"/>
          </a:p>
        </p:txBody>
      </p:sp>
    </p:spTree>
    <p:extLst>
      <p:ext uri="{BB962C8B-B14F-4D97-AF65-F5344CB8AC3E}">
        <p14:creationId xmlns:p14="http://schemas.microsoft.com/office/powerpoint/2010/main" val="2232365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IPCC conclusions</a:t>
            </a:r>
          </a:p>
          <a:p>
            <a:endParaRPr lang="en-US" dirty="0"/>
          </a:p>
          <a:p>
            <a:pPr marL="283293" indent="-283293">
              <a:buFont typeface="Arial" panose="020B0604020202020204" pitchFamily="34" charset="0"/>
              <a:buChar char="•"/>
            </a:pPr>
            <a:r>
              <a:rPr lang="en-CA" dirty="0"/>
              <a:t>The IPCC has concluded with 95% certainty that humans are causing climate change</a:t>
            </a:r>
            <a:r>
              <a:rPr lang="en-CA" dirty="0" smtClean="0"/>
              <a:t>.</a:t>
            </a:r>
          </a:p>
          <a:p>
            <a:pPr lvl="0"/>
            <a:endParaRPr lang="en-US" dirty="0"/>
          </a:p>
          <a:p>
            <a:pPr marL="283293" indent="-283293">
              <a:buFont typeface="Arial" panose="020B0604020202020204" pitchFamily="34" charset="0"/>
              <a:buChar char="•"/>
            </a:pPr>
            <a:r>
              <a:rPr lang="en-CA" dirty="0"/>
              <a:t>The IPCC has recommended that we need to cut emissions.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28</a:t>
            </a:fld>
            <a:endParaRPr lang="en-US"/>
          </a:p>
        </p:txBody>
      </p:sp>
    </p:spTree>
    <p:extLst>
      <p:ext uri="{BB962C8B-B14F-4D97-AF65-F5344CB8AC3E}">
        <p14:creationId xmlns:p14="http://schemas.microsoft.com/office/powerpoint/2010/main" val="2601249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Emissions </a:t>
            </a:r>
            <a:r>
              <a:rPr lang="en-CA" i="1" dirty="0"/>
              <a:t>graph (hockey stick</a:t>
            </a:r>
            <a:r>
              <a:rPr lang="en-CA" i="1" dirty="0" smtClean="0"/>
              <a:t>)</a:t>
            </a:r>
          </a:p>
          <a:p>
            <a:endParaRPr lang="en-US" dirty="0"/>
          </a:p>
          <a:p>
            <a:pPr marL="283293" indent="-283293">
              <a:buFont typeface="Arial" panose="020B0604020202020204" pitchFamily="34" charset="0"/>
              <a:buChar char="•"/>
            </a:pPr>
            <a:r>
              <a:rPr lang="en-CA" dirty="0"/>
              <a:t>Here is a quick visual for you to consider</a:t>
            </a:r>
            <a:r>
              <a:rPr lang="en-CA" dirty="0" smtClean="0"/>
              <a:t>.</a:t>
            </a:r>
          </a:p>
          <a:p>
            <a:pPr lvl="0"/>
            <a:endParaRPr lang="en-US" dirty="0"/>
          </a:p>
          <a:p>
            <a:pPr marL="283293" indent="-283293">
              <a:buFont typeface="Arial" panose="020B0604020202020204" pitchFamily="34" charset="0"/>
              <a:buChar char="•"/>
            </a:pPr>
            <a:r>
              <a:rPr lang="en-CA" dirty="0"/>
              <a:t>It shows how quickly temperatures have recently risen. Temperatures were pretty steady, until recently when GHGs also started to rise.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29</a:t>
            </a:fld>
            <a:endParaRPr lang="en-US"/>
          </a:p>
        </p:txBody>
      </p:sp>
    </p:spTree>
    <p:extLst>
      <p:ext uri="{BB962C8B-B14F-4D97-AF65-F5344CB8AC3E}">
        <p14:creationId xmlns:p14="http://schemas.microsoft.com/office/powerpoint/2010/main" val="3635649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CUPE leadership</a:t>
            </a:r>
          </a:p>
          <a:p>
            <a:endParaRPr lang="fr-CA" dirty="0"/>
          </a:p>
          <a:p>
            <a:pPr marL="283293" indent="-283293">
              <a:buFont typeface="Arial" panose="020B0604020202020204" pitchFamily="34" charset="0"/>
              <a:buChar char="•"/>
            </a:pPr>
            <a:r>
              <a:rPr lang="en-CA" dirty="0"/>
              <a:t>CUPE believes that the environment is a workers’ issue. CUPE leaders speak out often on climate change. </a:t>
            </a:r>
            <a:endParaRPr lang="en-CA" dirty="0" smtClean="0"/>
          </a:p>
          <a:p>
            <a:pPr lvl="0"/>
            <a:endParaRPr lang="en-CA" dirty="0"/>
          </a:p>
          <a:p>
            <a:pPr marL="283293" indent="-283293">
              <a:buFont typeface="Arial" panose="020B0604020202020204" pitchFamily="34" charset="0"/>
              <a:buChar char="•"/>
            </a:pPr>
            <a:r>
              <a:rPr lang="en-CA" dirty="0" smtClean="0"/>
              <a:t>Here </a:t>
            </a:r>
            <a:r>
              <a:rPr lang="en-CA" dirty="0"/>
              <a:t>is Brother Charles Fleury in Paris at the United Nations Climate Summit promoting CUPE’s ideas.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a:t>
            </a:fld>
            <a:endParaRPr lang="en-US"/>
          </a:p>
        </p:txBody>
      </p:sp>
    </p:spTree>
    <p:extLst>
      <p:ext uri="{BB962C8B-B14F-4D97-AF65-F5344CB8AC3E}">
        <p14:creationId xmlns:p14="http://schemas.microsoft.com/office/powerpoint/2010/main" val="2305236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Warming trend</a:t>
            </a:r>
          </a:p>
          <a:p>
            <a:endParaRPr lang="en-US" dirty="0"/>
          </a:p>
          <a:p>
            <a:pPr marL="283293" indent="-283293">
              <a:buFont typeface="Arial" panose="020B0604020202020204" pitchFamily="34" charset="0"/>
              <a:buChar char="•"/>
            </a:pPr>
            <a:r>
              <a:rPr lang="en-CA" dirty="0"/>
              <a:t>The trend is indisputable. </a:t>
            </a:r>
            <a:endParaRPr lang="en-CA" dirty="0" smtClean="0"/>
          </a:p>
          <a:p>
            <a:pPr lvl="0"/>
            <a:endParaRPr lang="en-US" dirty="0"/>
          </a:p>
          <a:p>
            <a:pPr marL="283293" indent="-283293">
              <a:buFont typeface="Arial" panose="020B0604020202020204" pitchFamily="34" charset="0"/>
              <a:buChar char="•"/>
            </a:pPr>
            <a:r>
              <a:rPr lang="en-CA" dirty="0"/>
              <a:t>We have experienced 39 years in a row where globally the temperature was above normal. We haven’t had a truly “cold” global year since the mid-1970s</a:t>
            </a:r>
            <a:r>
              <a:rPr lang="en-CA" dirty="0" smtClean="0"/>
              <a:t>.</a:t>
            </a:r>
          </a:p>
          <a:p>
            <a:pPr lvl="0"/>
            <a:endParaRPr lang="en-US" dirty="0"/>
          </a:p>
          <a:p>
            <a:pPr marL="283293" indent="-283293">
              <a:buFont typeface="Arial" panose="020B0604020202020204" pitchFamily="34" charset="0"/>
              <a:buChar char="•"/>
            </a:pPr>
            <a:r>
              <a:rPr lang="en-CA" dirty="0"/>
              <a:t>Imagine watching a weather report that showed 39 years of above average temperatures. That’s basically what’s happened when you measure climate change across the planet</a:t>
            </a:r>
            <a:r>
              <a:rPr lang="en-CA" dirty="0" smtClean="0"/>
              <a:t>.</a:t>
            </a:r>
          </a:p>
          <a:p>
            <a:pPr lvl="0"/>
            <a:endParaRPr lang="en-US" dirty="0"/>
          </a:p>
          <a:p>
            <a:pPr marL="283293" indent="-283293">
              <a:buFont typeface="Arial" panose="020B0604020202020204" pitchFamily="34" charset="0"/>
              <a:buChar char="•"/>
            </a:pPr>
            <a:r>
              <a:rPr lang="en-CA" dirty="0"/>
              <a:t>We have warmed up the planet about one degree so far and are on a path to warm it up by 2 degrees.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30</a:t>
            </a:fld>
            <a:endParaRPr lang="en-US"/>
          </a:p>
        </p:txBody>
      </p:sp>
    </p:spTree>
    <p:extLst>
      <p:ext uri="{BB962C8B-B14F-4D97-AF65-F5344CB8AC3E}">
        <p14:creationId xmlns:p14="http://schemas.microsoft.com/office/powerpoint/2010/main" val="4183870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r>
              <a:rPr lang="en-CA" dirty="0" smtClean="0"/>
              <a:t>Discussion question</a:t>
            </a:r>
          </a:p>
          <a:p>
            <a:endParaRPr lang="en-US" dirty="0"/>
          </a:p>
          <a:p>
            <a:pPr marL="283293" indent="-283293">
              <a:buFont typeface="Arial" panose="020B0604020202020204" pitchFamily="34" charset="0"/>
              <a:buChar char="•"/>
            </a:pPr>
            <a:r>
              <a:rPr lang="en-CA" i="1" dirty="0"/>
              <a:t>Ask the question and take the time to discuss ideas.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31</a:t>
            </a:fld>
            <a:endParaRPr lang="en-US"/>
          </a:p>
        </p:txBody>
      </p:sp>
    </p:spTree>
    <p:extLst>
      <p:ext uri="{BB962C8B-B14F-4D97-AF65-F5344CB8AC3E}">
        <p14:creationId xmlns:p14="http://schemas.microsoft.com/office/powerpoint/2010/main" val="104486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There </a:t>
            </a:r>
            <a:r>
              <a:rPr lang="en-CA" i="1" dirty="0"/>
              <a:t>are solutions</a:t>
            </a:r>
            <a:r>
              <a:rPr lang="en-CA" i="1" dirty="0" smtClean="0"/>
              <a:t>!</a:t>
            </a:r>
          </a:p>
          <a:p>
            <a:endParaRPr lang="en-US" dirty="0"/>
          </a:p>
          <a:p>
            <a:pPr marL="283293" indent="-283293">
              <a:buFont typeface="Arial" panose="020B0604020202020204" pitchFamily="34" charset="0"/>
              <a:buChar char="•"/>
            </a:pPr>
            <a:r>
              <a:rPr lang="en-CA" dirty="0"/>
              <a:t>When we talk about solving the climate crisis, we have to remember that workers have a lot to contribute to this issue.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32</a:t>
            </a:fld>
            <a:endParaRPr lang="en-US"/>
          </a:p>
        </p:txBody>
      </p:sp>
    </p:spTree>
    <p:extLst>
      <p:ext uri="{BB962C8B-B14F-4D97-AF65-F5344CB8AC3E}">
        <p14:creationId xmlns:p14="http://schemas.microsoft.com/office/powerpoint/2010/main" val="313570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Activism</a:t>
            </a:r>
          </a:p>
          <a:p>
            <a:endParaRPr lang="en-US" dirty="0"/>
          </a:p>
          <a:p>
            <a:pPr marL="283293" indent="-283293">
              <a:buFont typeface="Arial" panose="020B0604020202020204" pitchFamily="34" charset="0"/>
              <a:buChar char="•"/>
            </a:pPr>
            <a:r>
              <a:rPr lang="en-CA" dirty="0"/>
              <a:t>Part of the solution resides in our own activism. </a:t>
            </a:r>
            <a:endParaRPr lang="en-CA" dirty="0" smtClean="0"/>
          </a:p>
          <a:p>
            <a:pPr lvl="0"/>
            <a:endParaRPr lang="en-US" dirty="0"/>
          </a:p>
          <a:p>
            <a:pPr marL="283293" indent="-283293">
              <a:buFont typeface="Arial" panose="020B0604020202020204" pitchFamily="34" charset="0"/>
              <a:buChar char="•"/>
            </a:pPr>
            <a:r>
              <a:rPr lang="en-CA" dirty="0"/>
              <a:t>CUPE members do support action on climate change; and we need to intensify our actions.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33</a:t>
            </a:fld>
            <a:endParaRPr lang="en-US"/>
          </a:p>
        </p:txBody>
      </p:sp>
    </p:spTree>
    <p:extLst>
      <p:ext uri="{BB962C8B-B14F-4D97-AF65-F5344CB8AC3E}">
        <p14:creationId xmlns:p14="http://schemas.microsoft.com/office/powerpoint/2010/main" val="1113837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Green </a:t>
            </a:r>
            <a:r>
              <a:rPr lang="en-CA" i="1" dirty="0"/>
              <a:t>workplace </a:t>
            </a:r>
            <a:r>
              <a:rPr lang="en-CA" i="1" dirty="0" smtClean="0"/>
              <a:t>actions</a:t>
            </a:r>
          </a:p>
          <a:p>
            <a:endParaRPr lang="en-US" dirty="0"/>
          </a:p>
          <a:p>
            <a:pPr marL="283293" indent="-283293">
              <a:buFont typeface="Arial" panose="020B0604020202020204" pitchFamily="34" charset="0"/>
              <a:buChar char="•"/>
            </a:pPr>
            <a:r>
              <a:rPr lang="en-CA" dirty="0"/>
              <a:t>CUPE members can make changes at work, such as taking these actions. </a:t>
            </a:r>
            <a:endParaRPr lang="en-CA" dirty="0" smtClean="0"/>
          </a:p>
          <a:p>
            <a:pPr lvl="0"/>
            <a:endParaRPr lang="en-US" dirty="0"/>
          </a:p>
          <a:p>
            <a:pPr marL="283293" indent="-283293">
              <a:buFont typeface="Arial" panose="020B0604020202020204" pitchFamily="34" charset="0"/>
              <a:buChar char="•"/>
            </a:pPr>
            <a:r>
              <a:rPr lang="en-CA" i="1" dirty="0"/>
              <a:t>(Read possible actions from the slides). </a:t>
            </a:r>
            <a:endParaRPr lang="en-CA" i="1" dirty="0" smtClean="0"/>
          </a:p>
          <a:p>
            <a:pPr lvl="0"/>
            <a:endParaRPr lang="en-US" dirty="0"/>
          </a:p>
          <a:p>
            <a:pPr marL="283293" indent="-283293">
              <a:buFont typeface="Arial" panose="020B0604020202020204" pitchFamily="34" charset="0"/>
              <a:buChar char="•"/>
            </a:pPr>
            <a:r>
              <a:rPr lang="en-CA" dirty="0"/>
              <a:t>CUPE national has produced many tools that can help. There is an online tool to do an eco-audit of your workplace. There is also a fact sheet that shows how to set up a workplace environment committee. CUPE also has a national environment policy.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34</a:t>
            </a:fld>
            <a:endParaRPr lang="en-US"/>
          </a:p>
        </p:txBody>
      </p:sp>
    </p:spTree>
    <p:extLst>
      <p:ext uri="{BB962C8B-B14F-4D97-AF65-F5344CB8AC3E}">
        <p14:creationId xmlns:p14="http://schemas.microsoft.com/office/powerpoint/2010/main" val="478841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Legislation </a:t>
            </a:r>
            <a:r>
              <a:rPr lang="en-CA" i="1" dirty="0"/>
              <a:t>and </a:t>
            </a:r>
            <a:r>
              <a:rPr lang="en-CA" i="1" dirty="0" smtClean="0"/>
              <a:t>regulation</a:t>
            </a:r>
          </a:p>
          <a:p>
            <a:endParaRPr lang="en-US" dirty="0"/>
          </a:p>
          <a:p>
            <a:pPr marL="283293" indent="-283293">
              <a:buFont typeface="Arial" panose="020B0604020202020204" pitchFamily="34" charset="0"/>
              <a:buChar char="•"/>
            </a:pPr>
            <a:r>
              <a:rPr lang="en-CA" dirty="0"/>
              <a:t>We also need legislation and regulation at every level of government to cut greenhouse gas emissions. </a:t>
            </a:r>
            <a:endParaRPr lang="en-CA" dirty="0" smtClean="0"/>
          </a:p>
          <a:p>
            <a:pPr lvl="0"/>
            <a:endParaRPr lang="en-US" dirty="0"/>
          </a:p>
          <a:p>
            <a:pPr marL="283293" indent="-283293">
              <a:buFont typeface="Arial" panose="020B0604020202020204" pitchFamily="34" charset="0"/>
              <a:buChar char="•"/>
            </a:pPr>
            <a:r>
              <a:rPr lang="en-CA" dirty="0"/>
              <a:t>International treaties – such as the United Nations negotiations on climate change – are also vital for international co-operation and action on climate change. But they are not enough.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35</a:t>
            </a:fld>
            <a:endParaRPr lang="en-US"/>
          </a:p>
        </p:txBody>
      </p:sp>
    </p:spTree>
    <p:extLst>
      <p:ext uri="{BB962C8B-B14F-4D97-AF65-F5344CB8AC3E}">
        <p14:creationId xmlns:p14="http://schemas.microsoft.com/office/powerpoint/2010/main" val="1597621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Climate </a:t>
            </a:r>
            <a:r>
              <a:rPr lang="en-CA" i="1" dirty="0"/>
              <a:t>jobs and greening the </a:t>
            </a:r>
            <a:r>
              <a:rPr lang="en-CA" i="1" dirty="0" smtClean="0"/>
              <a:t>economy</a:t>
            </a:r>
          </a:p>
          <a:p>
            <a:endParaRPr lang="en-US" dirty="0"/>
          </a:p>
          <a:p>
            <a:pPr marL="283293" indent="-283293">
              <a:buFont typeface="Arial" panose="020B0604020202020204" pitchFamily="34" charset="0"/>
              <a:buChar char="•"/>
            </a:pPr>
            <a:r>
              <a:rPr lang="en-CA" dirty="0"/>
              <a:t>Taking action on climate change can help change our economy and make our work better for the planet. </a:t>
            </a:r>
            <a:endParaRPr lang="en-CA" dirty="0" smtClean="0"/>
          </a:p>
          <a:p>
            <a:pPr lvl="0"/>
            <a:endParaRPr lang="en-US" dirty="0"/>
          </a:p>
          <a:p>
            <a:pPr marL="283293" indent="-283293">
              <a:buFont typeface="Arial" panose="020B0604020202020204" pitchFamily="34" charset="0"/>
              <a:buChar char="•"/>
            </a:pPr>
            <a:r>
              <a:rPr lang="en-CA" dirty="0"/>
              <a:t>While new types of work are needed, we also have to make sure workers and communities are treated fairly and given retraining opportunities as jobs change – this is what we mean by Just Transition</a:t>
            </a:r>
            <a:r>
              <a:rPr lang="en-CA" dirty="0" smtClean="0"/>
              <a:t>.</a:t>
            </a:r>
          </a:p>
          <a:p>
            <a:pPr lvl="0"/>
            <a:endParaRPr lang="en-US" dirty="0"/>
          </a:p>
          <a:p>
            <a:pPr marL="283293" indent="-283293">
              <a:buFont typeface="Arial" panose="020B0604020202020204" pitchFamily="34" charset="0"/>
              <a:buChar char="•"/>
            </a:pPr>
            <a:r>
              <a:rPr lang="en-CA" dirty="0"/>
              <a:t>CUPE is active in the Green Economy Network, that brings unions and environmentalists around the same table, to promote solutions.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36</a:t>
            </a:fld>
            <a:endParaRPr lang="en-US"/>
          </a:p>
        </p:txBody>
      </p:sp>
    </p:spTree>
    <p:extLst>
      <p:ext uri="{BB962C8B-B14F-4D97-AF65-F5344CB8AC3E}">
        <p14:creationId xmlns:p14="http://schemas.microsoft.com/office/powerpoint/2010/main" val="3662375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Discussion questions</a:t>
            </a:r>
          </a:p>
          <a:p>
            <a:endParaRPr lang="en-US" dirty="0"/>
          </a:p>
          <a:p>
            <a:pPr marL="283293" indent="-283293">
              <a:buFont typeface="Arial" panose="020B0604020202020204" pitchFamily="34" charset="0"/>
              <a:buChar char="•"/>
            </a:pPr>
            <a:r>
              <a:rPr lang="en-CA" dirty="0"/>
              <a:t>And now, we want to hear your ideas, your solutions. </a:t>
            </a:r>
            <a:endParaRPr lang="en-CA" dirty="0" smtClean="0"/>
          </a:p>
          <a:p>
            <a:pPr lvl="0"/>
            <a:endParaRPr lang="en-US" dirty="0"/>
          </a:p>
          <a:p>
            <a:pPr marL="283293" indent="-283293">
              <a:buFont typeface="Arial" panose="020B0604020202020204" pitchFamily="34" charset="0"/>
              <a:buChar char="•"/>
            </a:pPr>
            <a:r>
              <a:rPr lang="en-CA" i="1" dirty="0"/>
              <a:t>(Read the questions on the slide). </a:t>
            </a:r>
            <a:endParaRPr lang="en-CA" i="1" dirty="0" smtClean="0"/>
          </a:p>
          <a:p>
            <a:pPr lvl="0"/>
            <a:endParaRPr lang="en-US" dirty="0"/>
          </a:p>
          <a:p>
            <a:pPr marL="283293" indent="-283293">
              <a:buFont typeface="Arial" panose="020B0604020202020204" pitchFamily="34" charset="0"/>
              <a:buChar char="•"/>
            </a:pPr>
            <a:r>
              <a:rPr lang="en-CA" i="1" dirty="0"/>
              <a:t>(Have an open discussion based on these questions and take the time needed to hear lots of ideas in the room.)</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37</a:t>
            </a:fld>
            <a:endParaRPr lang="en-US"/>
          </a:p>
        </p:txBody>
      </p:sp>
    </p:spTree>
    <p:extLst>
      <p:ext uri="{BB962C8B-B14F-4D97-AF65-F5344CB8AC3E}">
        <p14:creationId xmlns:p14="http://schemas.microsoft.com/office/powerpoint/2010/main" val="3252693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dirty="0" smtClean="0"/>
              <a:t>CUPE and the </a:t>
            </a:r>
            <a:r>
              <a:rPr lang="fr-CA" i="1" dirty="0" err="1" smtClean="0"/>
              <a:t>climate</a:t>
            </a:r>
            <a:endParaRPr lang="fr-CA" i="1" dirty="0" smtClean="0"/>
          </a:p>
          <a:p>
            <a:endParaRPr lang="fr-CA" i="1" dirty="0"/>
          </a:p>
          <a:p>
            <a:pPr marL="283293" indent="-283293">
              <a:buFont typeface="Arial" panose="020B0604020202020204" pitchFamily="34" charset="0"/>
              <a:buChar char="•"/>
            </a:pPr>
            <a:r>
              <a:rPr lang="fr-CA" dirty="0" smtClean="0"/>
              <a:t>If </a:t>
            </a:r>
            <a:r>
              <a:rPr lang="fr-CA" dirty="0" err="1" smtClean="0"/>
              <a:t>you</a:t>
            </a:r>
            <a:r>
              <a:rPr lang="fr-CA" dirty="0" smtClean="0"/>
              <a:t> </a:t>
            </a:r>
            <a:r>
              <a:rPr lang="fr-CA" dirty="0" err="1" smtClean="0"/>
              <a:t>want</a:t>
            </a:r>
            <a:r>
              <a:rPr lang="fr-CA" dirty="0" smtClean="0"/>
              <a:t> more information, </a:t>
            </a:r>
            <a:r>
              <a:rPr lang="fr-CA" dirty="0" err="1" smtClean="0"/>
              <a:t>you</a:t>
            </a:r>
            <a:r>
              <a:rPr lang="fr-CA" dirty="0" smtClean="0"/>
              <a:t> </a:t>
            </a:r>
            <a:r>
              <a:rPr lang="fr-CA" dirty="0" err="1" smtClean="0"/>
              <a:t>can</a:t>
            </a:r>
            <a:r>
              <a:rPr lang="fr-CA" dirty="0" smtClean="0"/>
              <a:t> </a:t>
            </a:r>
            <a:r>
              <a:rPr lang="fr-CA" dirty="0" err="1" smtClean="0"/>
              <a:t>get</a:t>
            </a:r>
            <a:r>
              <a:rPr lang="fr-CA" dirty="0" smtClean="0"/>
              <a:t> more information </a:t>
            </a:r>
            <a:r>
              <a:rPr lang="fr-CA" dirty="0" err="1" smtClean="0"/>
              <a:t>here</a:t>
            </a:r>
            <a:r>
              <a:rPr lang="fr-CA" dirty="0" smtClean="0"/>
              <a:t>.</a:t>
            </a:r>
          </a:p>
          <a:p>
            <a:endParaRPr lang="fr-CA" dirty="0"/>
          </a:p>
          <a:p>
            <a:r>
              <a:rPr lang="fr-CA" dirty="0" err="1" smtClean="0"/>
              <a:t>Thank</a:t>
            </a:r>
            <a:r>
              <a:rPr lang="fr-CA" dirty="0" smtClean="0"/>
              <a:t> </a:t>
            </a:r>
            <a:r>
              <a:rPr lang="fr-CA" dirty="0" err="1" smtClean="0"/>
              <a:t>you</a:t>
            </a:r>
            <a:r>
              <a:rPr lang="fr-CA" dirty="0"/>
              <a:t>.</a:t>
            </a:r>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38</a:t>
            </a:fld>
            <a:endParaRPr lang="en-US" dirty="0"/>
          </a:p>
        </p:txBody>
      </p:sp>
      <p:sp>
        <p:nvSpPr>
          <p:cNvPr id="5" name="TextBox 4"/>
          <p:cNvSpPr txBox="1"/>
          <p:nvPr/>
        </p:nvSpPr>
        <p:spPr>
          <a:xfrm>
            <a:off x="338506" y="8793878"/>
            <a:ext cx="759809" cy="213972"/>
          </a:xfrm>
          <a:prstGeom prst="rect">
            <a:avLst/>
          </a:prstGeom>
          <a:noFill/>
        </p:spPr>
        <p:txBody>
          <a:bodyPr wrap="none" lIns="90654" tIns="45327" rIns="90654" bIns="45327" rtlCol="0">
            <a:spAutoFit/>
          </a:bodyPr>
          <a:lstStyle/>
          <a:p>
            <a:r>
              <a:rPr lang="fr-CA" sz="800" dirty="0"/>
              <a:t>:md/</a:t>
            </a:r>
            <a:r>
              <a:rPr lang="fr-CA" sz="800" dirty="0" err="1"/>
              <a:t>cope</a:t>
            </a:r>
            <a:r>
              <a:rPr lang="fr-CA" sz="800" dirty="0"/>
              <a:t> 491</a:t>
            </a:r>
            <a:endParaRPr lang="en-US" sz="800" dirty="0"/>
          </a:p>
        </p:txBody>
      </p:sp>
    </p:spTree>
    <p:extLst>
      <p:ext uri="{BB962C8B-B14F-4D97-AF65-F5344CB8AC3E}">
        <p14:creationId xmlns:p14="http://schemas.microsoft.com/office/powerpoint/2010/main" val="2710471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i="1" dirty="0" smtClean="0"/>
              <a:t>March</a:t>
            </a:r>
          </a:p>
          <a:p>
            <a:pPr lvl="0"/>
            <a:endParaRPr lang="en-CA" dirty="0"/>
          </a:p>
          <a:p>
            <a:pPr marL="283293" indent="-283293">
              <a:buFont typeface="Arial" panose="020B0604020202020204" pitchFamily="34" charset="0"/>
              <a:buChar char="•"/>
            </a:pPr>
            <a:r>
              <a:rPr lang="en-CA" dirty="0" smtClean="0"/>
              <a:t>CUPE </a:t>
            </a:r>
            <a:r>
              <a:rPr lang="en-CA" dirty="0"/>
              <a:t>and Labour also often join with the public, and other allies, to call for action to slow climate change.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4</a:t>
            </a:fld>
            <a:endParaRPr lang="en-US"/>
          </a:p>
        </p:txBody>
      </p:sp>
    </p:spTree>
    <p:extLst>
      <p:ext uri="{BB962C8B-B14F-4D97-AF65-F5344CB8AC3E}">
        <p14:creationId xmlns:p14="http://schemas.microsoft.com/office/powerpoint/2010/main" val="3372807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Why?</a:t>
            </a:r>
          </a:p>
          <a:p>
            <a:endParaRPr lang="en-US" dirty="0"/>
          </a:p>
          <a:p>
            <a:pPr marL="283293" indent="-283293">
              <a:buFont typeface="Arial" panose="020B0604020202020204" pitchFamily="34" charset="0"/>
              <a:buChar char="•"/>
            </a:pPr>
            <a:r>
              <a:rPr lang="en-CA" dirty="0"/>
              <a:t>Why are we talking about climate change</a:t>
            </a:r>
            <a:r>
              <a:rPr lang="en-CA" dirty="0" smtClean="0"/>
              <a:t>?</a:t>
            </a:r>
          </a:p>
          <a:p>
            <a:pPr lvl="0"/>
            <a:endParaRPr lang="en-CA" dirty="0" smtClean="0"/>
          </a:p>
          <a:p>
            <a:pPr marL="283293" indent="-283293">
              <a:buFont typeface="Arial" panose="020B0604020202020204" pitchFamily="34" charset="0"/>
              <a:buChar char="•"/>
            </a:pPr>
            <a:r>
              <a:rPr lang="en-CA" dirty="0" smtClean="0"/>
              <a:t>Because </a:t>
            </a:r>
            <a:r>
              <a:rPr lang="en-CA" dirty="0"/>
              <a:t>it’s happening now. The science is clear that we need urgent action. </a:t>
            </a:r>
            <a:endParaRPr lang="en-CA" dirty="0" smtClean="0"/>
          </a:p>
          <a:p>
            <a:pPr lvl="0"/>
            <a:endParaRPr lang="en-US" dirty="0"/>
          </a:p>
          <a:p>
            <a:pPr marL="283293" indent="-283293">
              <a:buFont typeface="Arial" panose="020B0604020202020204" pitchFamily="34" charset="0"/>
              <a:buChar char="•"/>
            </a:pPr>
            <a:r>
              <a:rPr lang="en-CA" dirty="0"/>
              <a:t>It is a critical social justice issue. Climate change affects jobs and communities. And unions need to work to find solutions to this problem.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5</a:t>
            </a:fld>
            <a:endParaRPr lang="en-US"/>
          </a:p>
        </p:txBody>
      </p:sp>
    </p:spTree>
    <p:extLst>
      <p:ext uri="{BB962C8B-B14F-4D97-AF65-F5344CB8AC3E}">
        <p14:creationId xmlns:p14="http://schemas.microsoft.com/office/powerpoint/2010/main" val="600164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r>
              <a:rPr lang="en-CA" i="1" dirty="0" smtClean="0"/>
              <a:t>And </a:t>
            </a:r>
            <a:r>
              <a:rPr lang="en-CA" i="1" dirty="0"/>
              <a:t>the first step </a:t>
            </a:r>
            <a:r>
              <a:rPr lang="en-CA" i="1" dirty="0" smtClean="0"/>
              <a:t>is</a:t>
            </a:r>
          </a:p>
          <a:p>
            <a:endParaRPr lang="en-US" dirty="0"/>
          </a:p>
          <a:p>
            <a:pPr marL="283293" indent="-283293">
              <a:buFont typeface="Arial" panose="020B0604020202020204" pitchFamily="34" charset="0"/>
              <a:buChar char="•"/>
            </a:pPr>
            <a:r>
              <a:rPr lang="en-CA" dirty="0"/>
              <a:t>Where do we start? What are the first steps? </a:t>
            </a:r>
            <a:endParaRPr lang="en-CA" dirty="0" smtClean="0"/>
          </a:p>
          <a:p>
            <a:pPr lvl="0"/>
            <a:endParaRPr lang="en-CA" dirty="0" smtClean="0"/>
          </a:p>
          <a:p>
            <a:pPr marL="283293" indent="-283293">
              <a:buFont typeface="Arial" panose="020B0604020202020204" pitchFamily="34" charset="0"/>
              <a:buChar char="•"/>
            </a:pPr>
            <a:r>
              <a:rPr lang="en-CA" dirty="0" smtClean="0"/>
              <a:t>We </a:t>
            </a:r>
            <a:r>
              <a:rPr lang="en-CA" dirty="0"/>
              <a:t>need to learn and share ideas and experiences. </a:t>
            </a:r>
            <a:endParaRPr lang="en-CA" dirty="0" smtClean="0"/>
          </a:p>
          <a:p>
            <a:pPr lvl="0"/>
            <a:endParaRPr lang="en-US" dirty="0"/>
          </a:p>
          <a:p>
            <a:pPr marL="283293" indent="-283293">
              <a:buFont typeface="Arial" panose="020B0604020202020204" pitchFamily="34" charset="0"/>
              <a:buChar char="•"/>
            </a:pPr>
            <a:r>
              <a:rPr lang="en-CA" dirty="0"/>
              <a:t>We need to talk openly about climate change</a:t>
            </a:r>
            <a:r>
              <a:rPr lang="en-CA" dirty="0" smtClean="0"/>
              <a:t>.</a:t>
            </a:r>
          </a:p>
          <a:p>
            <a:pPr lvl="0"/>
            <a:r>
              <a:rPr lang="en-CA" dirty="0" smtClean="0"/>
              <a:t> </a:t>
            </a:r>
            <a:endParaRPr lang="en-US" dirty="0"/>
          </a:p>
          <a:p>
            <a:pPr marL="283293" indent="-283293">
              <a:buFont typeface="Arial" panose="020B0604020202020204" pitchFamily="34" charset="0"/>
              <a:buChar char="•"/>
            </a:pPr>
            <a:r>
              <a:rPr lang="en-CA" i="1" dirty="0"/>
              <a:t>(Here you </a:t>
            </a:r>
            <a:r>
              <a:rPr lang="en-CA" i="1" dirty="0" smtClean="0"/>
              <a:t>(the presenter) can </a:t>
            </a:r>
            <a:r>
              <a:rPr lang="en-CA" i="1" dirty="0"/>
              <a:t>tell a quick story about what you think about when you think about climate change or give a personal story about how climate change affects you.)</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6</a:t>
            </a:fld>
            <a:endParaRPr lang="en-US"/>
          </a:p>
        </p:txBody>
      </p:sp>
    </p:spTree>
    <p:extLst>
      <p:ext uri="{BB962C8B-B14F-4D97-AF65-F5344CB8AC3E}">
        <p14:creationId xmlns:p14="http://schemas.microsoft.com/office/powerpoint/2010/main" val="3275630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More </a:t>
            </a:r>
            <a:r>
              <a:rPr lang="en-CA" i="1" dirty="0"/>
              <a:t>extreme </a:t>
            </a:r>
            <a:r>
              <a:rPr lang="en-CA" i="1" dirty="0" smtClean="0"/>
              <a:t>weather</a:t>
            </a:r>
          </a:p>
          <a:p>
            <a:endParaRPr lang="en-US" dirty="0"/>
          </a:p>
          <a:p>
            <a:pPr marL="283293" indent="-283293">
              <a:buFont typeface="Arial" panose="020B0604020202020204" pitchFamily="34" charset="0"/>
              <a:buChar char="•"/>
            </a:pPr>
            <a:r>
              <a:rPr lang="en-CA" dirty="0"/>
              <a:t>What are the biggest impacts of climate change? </a:t>
            </a:r>
            <a:endParaRPr lang="en-CA" dirty="0" smtClean="0"/>
          </a:p>
          <a:p>
            <a:pPr lvl="0"/>
            <a:endParaRPr lang="en-US" dirty="0"/>
          </a:p>
          <a:p>
            <a:pPr marL="283293" indent="-283293">
              <a:buFont typeface="Arial" panose="020B0604020202020204" pitchFamily="34" charset="0"/>
              <a:buChar char="•"/>
            </a:pPr>
            <a:r>
              <a:rPr lang="en-CA" dirty="0" smtClean="0"/>
              <a:t>While </a:t>
            </a:r>
            <a:r>
              <a:rPr lang="en-CA" dirty="0"/>
              <a:t>climate and weather are not the same thing, there is no denying that our weather patterns have changed and are getting unpredictable and whacky. </a:t>
            </a:r>
            <a:endParaRPr lang="en-CA" dirty="0" smtClean="0"/>
          </a:p>
          <a:p>
            <a:pPr lvl="0"/>
            <a:endParaRPr lang="en-US" dirty="0"/>
          </a:p>
          <a:p>
            <a:pPr marL="283293" indent="-283293">
              <a:buFont typeface="Arial" panose="020B0604020202020204" pitchFamily="34" charset="0"/>
              <a:buChar char="•"/>
            </a:pPr>
            <a:r>
              <a:rPr lang="en-CA" dirty="0"/>
              <a:t>One reason this happens is because there is more heat energy in the atmosphere. One effect of this is that it can upset the Jetstream. The Jetstream is now often waiver and moves more slowly, making our weather more intense. </a:t>
            </a:r>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7</a:t>
            </a:fld>
            <a:endParaRPr lang="en-US"/>
          </a:p>
        </p:txBody>
      </p:sp>
    </p:spTree>
    <p:extLst>
      <p:ext uri="{BB962C8B-B14F-4D97-AF65-F5344CB8AC3E}">
        <p14:creationId xmlns:p14="http://schemas.microsoft.com/office/powerpoint/2010/main" val="663861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Graphic </a:t>
            </a:r>
            <a:r>
              <a:rPr lang="en-CA" i="1" dirty="0"/>
              <a:t>of global temperatures for </a:t>
            </a:r>
            <a:r>
              <a:rPr lang="en-CA" i="1" dirty="0" smtClean="0"/>
              <a:t>2014</a:t>
            </a:r>
          </a:p>
          <a:p>
            <a:endParaRPr lang="en-US" dirty="0"/>
          </a:p>
          <a:p>
            <a:pPr marL="283293" indent="-283293">
              <a:buFont typeface="Arial" panose="020B0604020202020204" pitchFamily="34" charset="0"/>
              <a:buChar char="•"/>
            </a:pPr>
            <a:r>
              <a:rPr lang="en-CA" dirty="0"/>
              <a:t>Let’s have a look at how global temperatures have changed. </a:t>
            </a:r>
            <a:endParaRPr lang="en-CA" dirty="0" smtClean="0"/>
          </a:p>
          <a:p>
            <a:pPr lvl="0"/>
            <a:endParaRPr lang="en-US" dirty="0"/>
          </a:p>
          <a:p>
            <a:pPr marL="283293" indent="-283293">
              <a:buFont typeface="Arial" panose="020B0604020202020204" pitchFamily="34" charset="0"/>
              <a:buChar char="•"/>
            </a:pPr>
            <a:r>
              <a:rPr lang="en-CA" dirty="0"/>
              <a:t>Compared to historical averages, 2014 was above average in most of the world, as the red dots show</a:t>
            </a:r>
            <a:r>
              <a:rPr lang="en-CA" dirty="0" smtClean="0"/>
              <a:t>.</a:t>
            </a:r>
          </a:p>
          <a:p>
            <a:pPr lvl="0"/>
            <a:endParaRPr lang="en-US" dirty="0"/>
          </a:p>
          <a:p>
            <a:pPr marL="283293" indent="-283293">
              <a:buFont typeface="Arial" panose="020B0604020202020204" pitchFamily="34" charset="0"/>
              <a:buChar char="•"/>
            </a:pPr>
            <a:r>
              <a:rPr lang="en-CA" dirty="0"/>
              <a:t>Weirdly, Canada – especially central Canada – was one of the few areas where temperatures were below normal in 2014. </a:t>
            </a:r>
            <a:endParaRPr lang="en-CA" dirty="0" smtClean="0"/>
          </a:p>
          <a:p>
            <a:pPr lvl="0"/>
            <a:endParaRPr lang="en-US" dirty="0"/>
          </a:p>
          <a:p>
            <a:pPr marL="283293" indent="-283293">
              <a:buFont typeface="Arial" panose="020B0604020202020204" pitchFamily="34" charset="0"/>
              <a:buChar char="•"/>
            </a:pPr>
            <a:r>
              <a:rPr lang="en-CA" dirty="0"/>
              <a:t>Europe shows lots of red. As does parts of China, Australia and the Pacific Coast off BC. </a:t>
            </a:r>
            <a:endParaRPr lang="en-CA" dirty="0" smtClean="0"/>
          </a:p>
          <a:p>
            <a:pPr lvl="0"/>
            <a:endParaRPr lang="en-US" dirty="0"/>
          </a:p>
          <a:p>
            <a:pPr marL="283293" indent="-283293">
              <a:buFont typeface="Arial" panose="020B0604020202020204" pitchFamily="34" charset="0"/>
              <a:buChar char="•"/>
            </a:pPr>
            <a:r>
              <a:rPr lang="en-CA" dirty="0"/>
              <a:t>So, on average, the earth is getting warmer. But it is not getting warmer equally. Climate change doesn’t have the same impacts everywhere; it varies.</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8</a:t>
            </a:fld>
            <a:endParaRPr lang="en-US"/>
          </a:p>
        </p:txBody>
      </p:sp>
    </p:spTree>
    <p:extLst>
      <p:ext uri="{BB962C8B-B14F-4D97-AF65-F5344CB8AC3E}">
        <p14:creationId xmlns:p14="http://schemas.microsoft.com/office/powerpoint/2010/main" val="2397958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Hot!</a:t>
            </a:r>
          </a:p>
          <a:p>
            <a:endParaRPr lang="en-US" dirty="0"/>
          </a:p>
          <a:p>
            <a:pPr marL="283293" indent="-283293">
              <a:buFont typeface="Arial" panose="020B0604020202020204" pitchFamily="34" charset="0"/>
              <a:buChar char="•"/>
            </a:pPr>
            <a:r>
              <a:rPr lang="en-CA" dirty="0"/>
              <a:t>It is impossible to deny the facts. </a:t>
            </a:r>
            <a:endParaRPr lang="en-CA" dirty="0" smtClean="0"/>
          </a:p>
          <a:p>
            <a:pPr lvl="0"/>
            <a:endParaRPr lang="en-US" dirty="0"/>
          </a:p>
          <a:p>
            <a:pPr marL="283293" indent="-283293">
              <a:buFont typeface="Arial" panose="020B0604020202020204" pitchFamily="34" charset="0"/>
              <a:buChar char="•"/>
            </a:pPr>
            <a:r>
              <a:rPr lang="en-CA" dirty="0"/>
              <a:t>2015 was the hottest year on record, ever. </a:t>
            </a:r>
            <a:endParaRPr lang="en-CA" dirty="0" smtClean="0"/>
          </a:p>
          <a:p>
            <a:pPr marL="283293" indent="-283293">
              <a:buFont typeface="Arial" panose="020B0604020202020204" pitchFamily="34" charset="0"/>
              <a:buChar char="•"/>
            </a:pPr>
            <a:endParaRPr lang="en-US" dirty="0"/>
          </a:p>
          <a:p>
            <a:pPr marL="283293" indent="-283293">
              <a:buFont typeface="Arial" panose="020B0604020202020204" pitchFamily="34" charset="0"/>
              <a:buChar char="•"/>
            </a:pPr>
            <a:r>
              <a:rPr lang="en-CA" dirty="0"/>
              <a:t>The five hottest years globally have all happened in the 21</a:t>
            </a:r>
            <a:r>
              <a:rPr lang="en-CA" baseline="30000" dirty="0"/>
              <a:t>st</a:t>
            </a:r>
            <a:r>
              <a:rPr lang="en-CA" dirty="0"/>
              <a:t> century, since 2005 in fact. </a:t>
            </a:r>
            <a:endParaRPr lang="en-CA" dirty="0" smtClean="0"/>
          </a:p>
          <a:p>
            <a:pPr lvl="0"/>
            <a:endParaRPr lang="en-CA" dirty="0"/>
          </a:p>
          <a:p>
            <a:pPr marL="283293" indent="-283293">
              <a:buFont typeface="Arial" panose="020B0604020202020204" pitchFamily="34" charset="0"/>
              <a:buChar char="•"/>
            </a:pPr>
            <a:r>
              <a:rPr lang="en-CA" dirty="0" smtClean="0"/>
              <a:t>2015 </a:t>
            </a:r>
            <a:r>
              <a:rPr lang="en-CA" dirty="0"/>
              <a:t>was 0.9 degrees </a:t>
            </a:r>
            <a:r>
              <a:rPr lang="en-CA" dirty="0" err="1"/>
              <a:t>celcius</a:t>
            </a:r>
            <a:r>
              <a:rPr lang="en-CA" dirty="0"/>
              <a:t> above the 20</a:t>
            </a:r>
            <a:r>
              <a:rPr lang="en-CA" baseline="30000" dirty="0"/>
              <a:t>th</a:t>
            </a:r>
            <a:r>
              <a:rPr lang="en-CA" dirty="0"/>
              <a:t> century’s average. </a:t>
            </a:r>
            <a:endParaRPr lang="en-US" dirty="0"/>
          </a:p>
          <a:p>
            <a:endParaRPr lang="en-US" dirty="0"/>
          </a:p>
        </p:txBody>
      </p:sp>
      <p:sp>
        <p:nvSpPr>
          <p:cNvPr id="4" name="Slide Number Placeholder 3"/>
          <p:cNvSpPr>
            <a:spLocks noGrp="1"/>
          </p:cNvSpPr>
          <p:nvPr>
            <p:ph type="sldNum" sz="quarter" idx="10"/>
          </p:nvPr>
        </p:nvSpPr>
        <p:spPr/>
        <p:txBody>
          <a:bodyPr/>
          <a:lstStyle/>
          <a:p>
            <a:fld id="{C4EFE0F0-C47E-A745-B339-A1201670B422}" type="slidenum">
              <a:rPr lang="en-US" smtClean="0"/>
              <a:pPr/>
              <a:t>9</a:t>
            </a:fld>
            <a:endParaRPr lang="en-US"/>
          </a:p>
        </p:txBody>
      </p:sp>
    </p:spTree>
    <p:extLst>
      <p:ext uri="{BB962C8B-B14F-4D97-AF65-F5344CB8AC3E}">
        <p14:creationId xmlns:p14="http://schemas.microsoft.com/office/powerpoint/2010/main" val="3132031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2C3A2B-A1A8-5440-9287-C12BFBAAD306}" type="datetimeFigureOut">
              <a:rPr lang="en-US" smtClean="0"/>
              <a:pPr/>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2997827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C3A2B-A1A8-5440-9287-C12BFBAAD306}" type="datetimeFigureOut">
              <a:rPr lang="en-US" smtClean="0"/>
              <a:pPr/>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387224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C3A2B-A1A8-5440-9287-C12BFBAAD306}" type="datetimeFigureOut">
              <a:rPr lang="en-US" smtClean="0"/>
              <a:pPr/>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358975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2C3A2B-A1A8-5440-9287-C12BFBAAD306}" type="datetimeFigureOut">
              <a:rPr lang="en-US" smtClean="0"/>
              <a:pPr/>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3833217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2C3A2B-A1A8-5440-9287-C12BFBAAD306}" type="datetimeFigureOut">
              <a:rPr lang="en-US" smtClean="0"/>
              <a:pPr/>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3951035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2C3A2B-A1A8-5440-9287-C12BFBAAD306}" type="datetimeFigureOut">
              <a:rPr lang="en-US" smtClean="0"/>
              <a:pPr/>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233903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2C3A2B-A1A8-5440-9287-C12BFBAAD306}" type="datetimeFigureOut">
              <a:rPr lang="en-US" smtClean="0"/>
              <a:pPr/>
              <a:t>4/22/2016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3876400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2C3A2B-A1A8-5440-9287-C12BFBAAD306}" type="datetimeFigureOut">
              <a:rPr lang="en-US" smtClean="0"/>
              <a:pPr/>
              <a:t>4/22/2016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2176447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C3A2B-A1A8-5440-9287-C12BFBAAD306}" type="datetimeFigureOut">
              <a:rPr lang="en-US" smtClean="0"/>
              <a:pPr/>
              <a:t>4/22/2016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1988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C3A2B-A1A8-5440-9287-C12BFBAAD306}" type="datetimeFigureOut">
              <a:rPr lang="en-US" smtClean="0"/>
              <a:pPr/>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2350490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C3A2B-A1A8-5440-9287-C12BFBAAD306}" type="datetimeFigureOut">
              <a:rPr lang="en-US" smtClean="0"/>
              <a:pPr/>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8613F-8E15-9F41-BAEC-F592C902D127}" type="slidenum">
              <a:rPr lang="en-US" smtClean="0"/>
              <a:pPr/>
              <a:t>‹#›</a:t>
            </a:fld>
            <a:endParaRPr lang="en-US"/>
          </a:p>
        </p:txBody>
      </p:sp>
    </p:spTree>
    <p:extLst>
      <p:ext uri="{BB962C8B-B14F-4D97-AF65-F5344CB8AC3E}">
        <p14:creationId xmlns:p14="http://schemas.microsoft.com/office/powerpoint/2010/main" val="77251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C3A2B-A1A8-5440-9287-C12BFBAAD306}" type="datetimeFigureOut">
              <a:rPr lang="en-US" smtClean="0"/>
              <a:pPr/>
              <a:t>4/22/2016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8613F-8E15-9F41-BAEC-F592C902D127}" type="slidenum">
              <a:rPr lang="en-US" smtClean="0"/>
              <a:pPr/>
              <a:t>‹#›</a:t>
            </a:fld>
            <a:endParaRPr lang="en-US"/>
          </a:p>
        </p:txBody>
      </p:sp>
    </p:spTree>
    <p:extLst>
      <p:ext uri="{BB962C8B-B14F-4D97-AF65-F5344CB8AC3E}">
        <p14:creationId xmlns:p14="http://schemas.microsoft.com/office/powerpoint/2010/main" val="46597034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 concept 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282222" y="4586111"/>
            <a:ext cx="8607777" cy="1046440"/>
          </a:xfrm>
          <a:prstGeom prst="rect">
            <a:avLst/>
          </a:prstGeom>
          <a:noFill/>
        </p:spPr>
        <p:txBody>
          <a:bodyPr wrap="square" rtlCol="0">
            <a:spAutoFit/>
          </a:bodyPr>
          <a:lstStyle/>
          <a:p>
            <a:pPr algn="r"/>
            <a:r>
              <a:rPr lang="en-US" dirty="0" smtClean="0"/>
              <a:t>						</a:t>
            </a:r>
            <a:r>
              <a:rPr lang="en-US" sz="2500" dirty="0" smtClean="0"/>
              <a:t>			</a:t>
            </a:r>
            <a:r>
              <a:rPr lang="en-US" sz="3700" b="1" dirty="0" smtClean="0">
                <a:latin typeface="Avenir Book"/>
                <a:cs typeface="Avenir Book"/>
              </a:rPr>
              <a:t>Starting to Talk: </a:t>
            </a:r>
          </a:p>
          <a:p>
            <a:pPr algn="r"/>
            <a:r>
              <a:rPr lang="en-US" sz="2500" b="1" dirty="0" smtClean="0">
                <a:latin typeface="Avenir Book"/>
                <a:cs typeface="Avenir Book"/>
              </a:rPr>
              <a:t>CUPE Climate Change Conversations</a:t>
            </a:r>
            <a:endParaRPr lang="en-US" sz="2500" b="1" dirty="0">
              <a:latin typeface="Avenir Book"/>
              <a:cs typeface="Avenir Book"/>
            </a:endParaRPr>
          </a:p>
        </p:txBody>
      </p:sp>
      <p:sp>
        <p:nvSpPr>
          <p:cNvPr id="3" name="TextBox 2"/>
          <p:cNvSpPr txBox="1"/>
          <p:nvPr/>
        </p:nvSpPr>
        <p:spPr>
          <a:xfrm>
            <a:off x="4348480" y="6138333"/>
            <a:ext cx="4541519" cy="369332"/>
          </a:xfrm>
          <a:prstGeom prst="rect">
            <a:avLst/>
          </a:prstGeom>
          <a:noFill/>
        </p:spPr>
        <p:txBody>
          <a:bodyPr wrap="square" rtlCol="0">
            <a:spAutoFit/>
          </a:bodyPr>
          <a:lstStyle/>
          <a:p>
            <a:r>
              <a:rPr lang="en-US" b="1" i="1" dirty="0" smtClean="0">
                <a:latin typeface="Avenir Book"/>
                <a:cs typeface="Avenir Book"/>
              </a:rPr>
              <a:t>CUPE National Environment Committee</a:t>
            </a:r>
            <a:endParaRPr lang="en-US" b="1" i="1" dirty="0">
              <a:latin typeface="Avenir Book"/>
              <a:cs typeface="Avenir Book"/>
            </a:endParaRPr>
          </a:p>
        </p:txBody>
      </p:sp>
    </p:spTree>
    <p:extLst>
      <p:ext uri="{BB962C8B-B14F-4D97-AF65-F5344CB8AC3E}">
        <p14:creationId xmlns:p14="http://schemas.microsoft.com/office/powerpoint/2010/main" val="1147242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venir Book"/>
              </a:rPr>
              <a:t>Calgary, </a:t>
            </a:r>
            <a:r>
              <a:rPr lang="en-US" sz="4000" b="1" smtClean="0">
                <a:latin typeface="Avenir Book"/>
              </a:rPr>
              <a:t>June 22</a:t>
            </a:r>
            <a:r>
              <a:rPr lang="en-US" sz="4000" b="1" baseline="30000" smtClean="0">
                <a:latin typeface="Avenir Book"/>
              </a:rPr>
              <a:t>nd</a:t>
            </a:r>
            <a:r>
              <a:rPr lang="en-US" sz="4000" b="1" smtClean="0">
                <a:latin typeface="Avenir Book"/>
              </a:rPr>
              <a:t> </a:t>
            </a:r>
            <a:r>
              <a:rPr lang="en-US" sz="4000" b="1" dirty="0" smtClean="0">
                <a:latin typeface="Avenir Book"/>
              </a:rPr>
              <a:t>2013</a:t>
            </a:r>
            <a:endParaRPr lang="en-US" sz="4000" b="1" dirty="0">
              <a:latin typeface="Avenir Book"/>
            </a:endParaRPr>
          </a:p>
        </p:txBody>
      </p:sp>
      <p:pic>
        <p:nvPicPr>
          <p:cNvPr id="4" name="Picture 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8681" b="8681"/>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43408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venir Book"/>
              </a:rPr>
              <a:t>Alberta Flood</a:t>
            </a:r>
            <a:endParaRPr lang="en-US" sz="4000" b="1" dirty="0">
              <a:latin typeface="Avenir Book"/>
            </a:endParaRPr>
          </a:p>
        </p:txBody>
      </p:sp>
      <p:pic>
        <p:nvPicPr>
          <p:cNvPr id="4" name="Picture 2" descr="C:\Users\mfirth\AppData\Local\Temp\Temp1_flood pics 2 (2).zip\flood pics 2\IMG_0504_2.JPG"/>
          <p:cNvPicPr>
            <a:picLocks noGrp="1" noChangeAspect="1" noChangeArrowheads="1"/>
          </p:cNvPicPr>
          <p:nvPr>
            <p:ph idx="1"/>
          </p:nvPr>
        </p:nvPicPr>
        <p:blipFill>
          <a:blip r:embed="rId3" cstate="print"/>
          <a:srcRect t="14602" b="14602"/>
          <a:stretch>
            <a:fillRect/>
          </a:stretch>
        </p:blipFill>
        <p:spPr bwMode="auto">
          <a:prstGeom prst="rect">
            <a:avLst/>
          </a:prstGeom>
          <a:noFill/>
        </p:spPr>
      </p:pic>
    </p:spTree>
    <p:extLst>
      <p:ext uri="{BB962C8B-B14F-4D97-AF65-F5344CB8AC3E}">
        <p14:creationId xmlns:p14="http://schemas.microsoft.com/office/powerpoint/2010/main" val="39858274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venir Book"/>
              </a:rPr>
              <a:t>Toronto, July 8</a:t>
            </a:r>
            <a:r>
              <a:rPr lang="en-US" sz="4000" b="1" baseline="30000" dirty="0" smtClean="0">
                <a:latin typeface="Avenir Book"/>
              </a:rPr>
              <a:t>th</a:t>
            </a:r>
            <a:r>
              <a:rPr lang="en-US" sz="4000" b="1" dirty="0" smtClean="0">
                <a:latin typeface="Avenir Book"/>
              </a:rPr>
              <a:t> 2013</a:t>
            </a:r>
            <a:endParaRPr lang="en-US" sz="4000" b="1" dirty="0">
              <a:latin typeface="Avenir Book"/>
            </a:endParaRPr>
          </a:p>
        </p:txBody>
      </p:sp>
      <p:pic>
        <p:nvPicPr>
          <p:cNvPr id="4" name="Picture 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8681" b="8681"/>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762495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b="1" dirty="0" smtClean="0">
                <a:latin typeface="Avenir Book"/>
              </a:rPr>
              <a:t>Massive storms</a:t>
            </a:r>
            <a:endParaRPr lang="en-US" b="1" dirty="0">
              <a:latin typeface="Avenir Book"/>
            </a:endParaRPr>
          </a:p>
        </p:txBody>
      </p:sp>
      <p:pic>
        <p:nvPicPr>
          <p:cNvPr id="4" name="Picture 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14304" b="14304"/>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 name="TextBox 4"/>
          <p:cNvSpPr txBox="1"/>
          <p:nvPr/>
        </p:nvSpPr>
        <p:spPr>
          <a:xfrm>
            <a:off x="5338935" y="6126163"/>
            <a:ext cx="3907593" cy="369332"/>
          </a:xfrm>
          <a:prstGeom prst="rect">
            <a:avLst/>
          </a:prstGeom>
          <a:noFill/>
        </p:spPr>
        <p:txBody>
          <a:bodyPr wrap="square" rtlCol="0">
            <a:spAutoFit/>
          </a:bodyPr>
          <a:lstStyle/>
          <a:p>
            <a:r>
              <a:rPr lang="en-US" dirty="0" smtClean="0">
                <a:latin typeface="Avenir Book"/>
              </a:rPr>
              <a:t>Hurricane Sandy, October 2012</a:t>
            </a:r>
            <a:endParaRPr lang="en-US" dirty="0">
              <a:latin typeface="Avenir Book"/>
            </a:endParaRPr>
          </a:p>
        </p:txBody>
      </p:sp>
    </p:spTree>
    <p:extLst>
      <p:ext uri="{BB962C8B-B14F-4D97-AF65-F5344CB8AC3E}">
        <p14:creationId xmlns:p14="http://schemas.microsoft.com/office/powerpoint/2010/main" val="833161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venir Book"/>
              </a:rPr>
              <a:t>F</a:t>
            </a:r>
            <a:r>
              <a:rPr lang="en-US" b="1" dirty="0" smtClean="0">
                <a:latin typeface="Avenir Book"/>
              </a:rPr>
              <a:t>lash floods</a:t>
            </a:r>
            <a:endParaRPr lang="en-US" b="1" dirty="0">
              <a:latin typeface="Avenir Book"/>
            </a:endParaRPr>
          </a:p>
        </p:txBody>
      </p:sp>
      <p:sp>
        <p:nvSpPr>
          <p:cNvPr id="5" name="TextBox 4"/>
          <p:cNvSpPr txBox="1"/>
          <p:nvPr/>
        </p:nvSpPr>
        <p:spPr>
          <a:xfrm>
            <a:off x="5403519" y="6126163"/>
            <a:ext cx="3907593" cy="369332"/>
          </a:xfrm>
          <a:prstGeom prst="rect">
            <a:avLst/>
          </a:prstGeom>
          <a:noFill/>
        </p:spPr>
        <p:txBody>
          <a:bodyPr wrap="square" rtlCol="0">
            <a:spAutoFit/>
          </a:bodyPr>
          <a:lstStyle/>
          <a:p>
            <a:r>
              <a:rPr lang="en-US" dirty="0" smtClean="0">
                <a:latin typeface="Avenir Book"/>
              </a:rPr>
              <a:t>Athens, Greece, February 2013</a:t>
            </a:r>
            <a:endParaRPr lang="en-US" dirty="0">
              <a:latin typeface="Avenir Book"/>
            </a:endParaRPr>
          </a:p>
        </p:txBody>
      </p:sp>
      <p:pic>
        <p:nvPicPr>
          <p:cNvPr id="6" name="Picture 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8747" b="8747"/>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265311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venir Book"/>
              </a:rPr>
              <a:t>F</a:t>
            </a:r>
            <a:r>
              <a:rPr lang="en-US" b="1" dirty="0" smtClean="0">
                <a:latin typeface="Avenir Book"/>
              </a:rPr>
              <a:t>lash floods</a:t>
            </a:r>
            <a:endParaRPr lang="en-US" b="1" dirty="0">
              <a:latin typeface="Avenir Book"/>
            </a:endParaRPr>
          </a:p>
        </p:txBody>
      </p:sp>
      <p:sp>
        <p:nvSpPr>
          <p:cNvPr id="5" name="TextBox 4"/>
          <p:cNvSpPr txBox="1"/>
          <p:nvPr/>
        </p:nvSpPr>
        <p:spPr>
          <a:xfrm>
            <a:off x="6307695" y="6083115"/>
            <a:ext cx="3907593" cy="369332"/>
          </a:xfrm>
          <a:prstGeom prst="rect">
            <a:avLst/>
          </a:prstGeom>
          <a:noFill/>
        </p:spPr>
        <p:txBody>
          <a:bodyPr wrap="square" rtlCol="0">
            <a:spAutoFit/>
          </a:bodyPr>
          <a:lstStyle/>
          <a:p>
            <a:r>
              <a:rPr lang="en-US" dirty="0" smtClean="0">
                <a:latin typeface="Avenir Book"/>
              </a:rPr>
              <a:t>Pakistan, August 2012</a:t>
            </a:r>
            <a:endParaRPr lang="en-US" dirty="0">
              <a:latin typeface="Avenir Book"/>
            </a:endParaRPr>
          </a:p>
        </p:txBody>
      </p:sp>
      <p:pic>
        <p:nvPicPr>
          <p:cNvPr id="6" name="Picture 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13336" b="13336"/>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41332216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venir Book"/>
              </a:rPr>
              <a:t>D</a:t>
            </a:r>
            <a:r>
              <a:rPr lang="en-US" b="1" dirty="0" smtClean="0">
                <a:latin typeface="Avenir Book"/>
              </a:rPr>
              <a:t>rought</a:t>
            </a:r>
            <a:endParaRPr lang="en-US" b="1" dirty="0">
              <a:latin typeface="Avenir Book"/>
            </a:endParaRPr>
          </a:p>
        </p:txBody>
      </p:sp>
      <p:pic>
        <p:nvPicPr>
          <p:cNvPr id="4" name="Content Placeholder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8747" b="8747"/>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 name="TextBox 4"/>
          <p:cNvSpPr txBox="1"/>
          <p:nvPr/>
        </p:nvSpPr>
        <p:spPr>
          <a:xfrm>
            <a:off x="5468103" y="6083115"/>
            <a:ext cx="3907593" cy="369332"/>
          </a:xfrm>
          <a:prstGeom prst="rect">
            <a:avLst/>
          </a:prstGeom>
          <a:noFill/>
        </p:spPr>
        <p:txBody>
          <a:bodyPr wrap="square" rtlCol="0">
            <a:spAutoFit/>
          </a:bodyPr>
          <a:lstStyle/>
          <a:p>
            <a:r>
              <a:rPr lang="en-US" dirty="0" smtClean="0">
                <a:latin typeface="Avenir Book"/>
              </a:rPr>
              <a:t>Poyang Lake, China, May 2011</a:t>
            </a:r>
            <a:endParaRPr lang="en-US" dirty="0">
              <a:latin typeface="Avenir Book"/>
            </a:endParaRPr>
          </a:p>
        </p:txBody>
      </p:sp>
    </p:spTree>
    <p:extLst>
      <p:ext uri="{BB962C8B-B14F-4D97-AF65-F5344CB8AC3E}">
        <p14:creationId xmlns:p14="http://schemas.microsoft.com/office/powerpoint/2010/main" val="3680820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venir Book"/>
              </a:rPr>
              <a:t>Drought &amp; water supply</a:t>
            </a:r>
            <a:endParaRPr lang="en-US" b="1" dirty="0">
              <a:latin typeface="Avenir Book"/>
            </a:endParaRPr>
          </a:p>
        </p:txBody>
      </p:sp>
      <p:sp>
        <p:nvSpPr>
          <p:cNvPr id="5" name="TextBox 4"/>
          <p:cNvSpPr txBox="1"/>
          <p:nvPr/>
        </p:nvSpPr>
        <p:spPr>
          <a:xfrm>
            <a:off x="5468103" y="6083115"/>
            <a:ext cx="3907593" cy="369332"/>
          </a:xfrm>
          <a:prstGeom prst="rect">
            <a:avLst/>
          </a:prstGeom>
          <a:noFill/>
        </p:spPr>
        <p:txBody>
          <a:bodyPr wrap="square" rtlCol="0">
            <a:spAutoFit/>
          </a:bodyPr>
          <a:lstStyle/>
          <a:p>
            <a:r>
              <a:rPr lang="en-US" dirty="0" smtClean="0">
                <a:latin typeface="Avenir Book"/>
              </a:rPr>
              <a:t>Folsom Lake, California, 2014</a:t>
            </a:r>
            <a:endParaRPr lang="en-US" dirty="0">
              <a:latin typeface="Avenir Book"/>
            </a:endParaRPr>
          </a:p>
        </p:txBody>
      </p:sp>
      <p:pic>
        <p:nvPicPr>
          <p:cNvPr id="6"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t="9107" b="9107"/>
          <a:stretch>
            <a:fillRect/>
          </a:stretch>
        </p:blipFill>
        <p:spPr>
          <a:prstGeom prst="rect">
            <a:avLst/>
          </a:prstGeom>
        </p:spPr>
      </p:pic>
    </p:spTree>
    <p:extLst>
      <p:ext uri="{BB962C8B-B14F-4D97-AF65-F5344CB8AC3E}">
        <p14:creationId xmlns:p14="http://schemas.microsoft.com/office/powerpoint/2010/main" val="30006248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venir Book"/>
                <a:cs typeface="Avenir Book"/>
              </a:rPr>
              <a:t>W</a:t>
            </a:r>
            <a:r>
              <a:rPr lang="en-US" b="1" dirty="0" smtClean="0">
                <a:latin typeface="Avenir Book"/>
                <a:cs typeface="Avenir Book"/>
              </a:rPr>
              <a:t>ild fires</a:t>
            </a:r>
            <a:endParaRPr lang="en-US" b="1" dirty="0">
              <a:latin typeface="Avenir Book"/>
              <a:cs typeface="Avenir Book"/>
            </a:endParaRPr>
          </a:p>
        </p:txBody>
      </p:sp>
      <p:sp>
        <p:nvSpPr>
          <p:cNvPr id="5" name="TextBox 4"/>
          <p:cNvSpPr txBox="1"/>
          <p:nvPr/>
        </p:nvSpPr>
        <p:spPr>
          <a:xfrm>
            <a:off x="5747967" y="6083115"/>
            <a:ext cx="3907593" cy="369332"/>
          </a:xfrm>
          <a:prstGeom prst="rect">
            <a:avLst/>
          </a:prstGeom>
          <a:noFill/>
        </p:spPr>
        <p:txBody>
          <a:bodyPr wrap="square" rtlCol="0">
            <a:spAutoFit/>
          </a:bodyPr>
          <a:lstStyle/>
          <a:p>
            <a:r>
              <a:rPr lang="en-US" dirty="0" smtClean="0">
                <a:latin typeface="Avenir Book"/>
              </a:rPr>
              <a:t>California, September 2012</a:t>
            </a:r>
            <a:endParaRPr lang="en-US" dirty="0">
              <a:latin typeface="Avenir Book"/>
            </a:endParaRPr>
          </a:p>
        </p:txBody>
      </p:sp>
      <p:pic>
        <p:nvPicPr>
          <p:cNvPr id="8" name="Content Placeholder 7"/>
          <p:cNvPicPr>
            <a:picLocks noGrp="1" noChangeAspect="1"/>
          </p:cNvPicPr>
          <p:nvPr>
            <p:ph idx="1"/>
          </p:nvPr>
        </p:nvPicPr>
        <p:blipFill>
          <a:blip r:embed="rId3"/>
          <a:srcRect t="8773" b="8773"/>
          <a:stretch>
            <a:fillRect/>
          </a:stretch>
        </p:blipFill>
        <p:spPr/>
      </p:pic>
    </p:spTree>
    <p:extLst>
      <p:ext uri="{BB962C8B-B14F-4D97-AF65-F5344CB8AC3E}">
        <p14:creationId xmlns:p14="http://schemas.microsoft.com/office/powerpoint/2010/main" val="1323383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venir Book"/>
              </a:rPr>
              <a:t>Melting permafrost</a:t>
            </a:r>
            <a:endParaRPr lang="en-CA"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3206" y="1600200"/>
            <a:ext cx="8011235" cy="4525963"/>
          </a:xfrm>
        </p:spPr>
      </p:pic>
      <p:sp>
        <p:nvSpPr>
          <p:cNvPr id="7" name="TextBox 6"/>
          <p:cNvSpPr txBox="1"/>
          <p:nvPr/>
        </p:nvSpPr>
        <p:spPr>
          <a:xfrm>
            <a:off x="5779442" y="6126163"/>
            <a:ext cx="2804999" cy="369332"/>
          </a:xfrm>
          <a:prstGeom prst="rect">
            <a:avLst/>
          </a:prstGeom>
          <a:noFill/>
        </p:spPr>
        <p:txBody>
          <a:bodyPr wrap="none" rtlCol="0">
            <a:spAutoFit/>
          </a:bodyPr>
          <a:lstStyle/>
          <a:p>
            <a:r>
              <a:rPr lang="en-CA" dirty="0" err="1">
                <a:latin typeface="Avenir Book"/>
              </a:rPr>
              <a:t>Shishmaref</a:t>
            </a:r>
            <a:r>
              <a:rPr lang="en-CA" dirty="0">
                <a:latin typeface="Avenir Book"/>
              </a:rPr>
              <a:t>, </a:t>
            </a:r>
            <a:r>
              <a:rPr lang="en-CA" dirty="0" smtClean="0">
                <a:latin typeface="Avenir Book"/>
              </a:rPr>
              <a:t>Alaska, 2014</a:t>
            </a:r>
            <a:endParaRPr lang="en-CA" dirty="0">
              <a:latin typeface="Avenir Book"/>
            </a:endParaRPr>
          </a:p>
        </p:txBody>
      </p:sp>
    </p:spTree>
    <p:extLst>
      <p:ext uri="{BB962C8B-B14F-4D97-AF65-F5344CB8AC3E}">
        <p14:creationId xmlns:p14="http://schemas.microsoft.com/office/powerpoint/2010/main" val="1605156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000" b="1" dirty="0" smtClean="0">
                <a:latin typeface="Avenir Book"/>
              </a:rPr>
              <a:t>CUPE activists rally for climate jobs, November 2015. </a:t>
            </a:r>
            <a:endParaRPr lang="en-CA" sz="3000" b="1" dirty="0">
              <a:latin typeface="Avenir Book"/>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51966"/>
            <a:ext cx="9144000" cy="5306034"/>
          </a:xfrm>
        </p:spPr>
      </p:pic>
    </p:spTree>
    <p:extLst>
      <p:ext uri="{BB962C8B-B14F-4D97-AF65-F5344CB8AC3E}">
        <p14:creationId xmlns:p14="http://schemas.microsoft.com/office/powerpoint/2010/main" val="162298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236806" y="2856134"/>
            <a:ext cx="8713442" cy="692221"/>
          </a:xfrm>
        </p:spPr>
        <p:txBody>
          <a:bodyPr>
            <a:normAutofit fontScale="90000"/>
          </a:bodyPr>
          <a:lstStyle/>
          <a:p>
            <a:pPr algn="l"/>
            <a:r>
              <a:rPr lang="en-US" b="1" dirty="0">
                <a:latin typeface="Avenir Book"/>
              </a:rPr>
              <a:t>S</a:t>
            </a:r>
            <a:r>
              <a:rPr lang="en-US" b="1" dirty="0" smtClean="0">
                <a:latin typeface="Avenir Book"/>
              </a:rPr>
              <a:t>ystems vulnerable to climate</a:t>
            </a:r>
            <a:endParaRPr lang="en-US" b="1" dirty="0">
              <a:latin typeface="Avenir Book"/>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60" r="6925" b="28925"/>
          <a:stretch/>
        </p:blipFill>
        <p:spPr>
          <a:xfrm>
            <a:off x="0" y="0"/>
            <a:ext cx="4782224" cy="2906247"/>
          </a:xfrm>
          <a:prstGeom prst="rect">
            <a:avLst/>
          </a:prstGeom>
        </p:spPr>
      </p:pic>
      <p:pic>
        <p:nvPicPr>
          <p:cNvPr id="4" name="Picture 3"/>
          <p:cNvPicPr>
            <a:picLocks noChangeAspect="1"/>
          </p:cNvPicPr>
          <p:nvPr/>
        </p:nvPicPr>
        <p:blipFill>
          <a:blip r:embed="rId4"/>
          <a:stretch>
            <a:fillRect/>
          </a:stretch>
        </p:blipFill>
        <p:spPr>
          <a:xfrm>
            <a:off x="2520063" y="3870675"/>
            <a:ext cx="1527131" cy="2057237"/>
          </a:xfrm>
          <a:prstGeom prst="rect">
            <a:avLst/>
          </a:prstGeom>
        </p:spPr>
      </p:pic>
      <p:pic>
        <p:nvPicPr>
          <p:cNvPr id="6" name="Picture 5"/>
          <p:cNvPicPr>
            <a:picLocks noChangeAspect="1"/>
          </p:cNvPicPr>
          <p:nvPr/>
        </p:nvPicPr>
        <p:blipFill>
          <a:blip r:embed="rId5"/>
          <a:stretch>
            <a:fillRect/>
          </a:stretch>
        </p:blipFill>
        <p:spPr>
          <a:xfrm>
            <a:off x="4593527" y="4009532"/>
            <a:ext cx="1780737" cy="1779522"/>
          </a:xfrm>
          <a:prstGeom prst="rect">
            <a:avLst/>
          </a:prstGeom>
        </p:spPr>
      </p:pic>
      <p:pic>
        <p:nvPicPr>
          <p:cNvPr id="7" name="Picture 6"/>
          <p:cNvPicPr>
            <a:picLocks noChangeAspect="1"/>
          </p:cNvPicPr>
          <p:nvPr/>
        </p:nvPicPr>
        <p:blipFill>
          <a:blip r:embed="rId6"/>
          <a:stretch>
            <a:fillRect/>
          </a:stretch>
        </p:blipFill>
        <p:spPr>
          <a:xfrm>
            <a:off x="342561" y="4069382"/>
            <a:ext cx="1791039" cy="1907540"/>
          </a:xfrm>
          <a:prstGeom prst="rect">
            <a:avLst/>
          </a:prstGeom>
        </p:spPr>
      </p:pic>
      <p:sp>
        <p:nvSpPr>
          <p:cNvPr id="9" name="TextBox 8"/>
          <p:cNvSpPr txBox="1"/>
          <p:nvPr/>
        </p:nvSpPr>
        <p:spPr>
          <a:xfrm>
            <a:off x="634661" y="6018571"/>
            <a:ext cx="8315587" cy="430887"/>
          </a:xfrm>
          <a:prstGeom prst="rect">
            <a:avLst/>
          </a:prstGeom>
          <a:noFill/>
        </p:spPr>
        <p:txBody>
          <a:bodyPr wrap="square" rtlCol="0">
            <a:spAutoFit/>
          </a:bodyPr>
          <a:lstStyle/>
          <a:p>
            <a:r>
              <a:rPr lang="en-US" sz="2200" b="1" dirty="0" smtClean="0">
                <a:latin typeface="Avenir Book"/>
                <a:cs typeface="Avenir Book"/>
              </a:rPr>
              <a:t>   Water		</a:t>
            </a:r>
            <a:r>
              <a:rPr lang="en-US" sz="2200" b="1" dirty="0">
                <a:latin typeface="Avenir Book"/>
                <a:cs typeface="Avenir Book"/>
              </a:rPr>
              <a:t> </a:t>
            </a:r>
            <a:r>
              <a:rPr lang="en-US" sz="2200" b="1" dirty="0" smtClean="0">
                <a:latin typeface="Avenir Book"/>
                <a:cs typeface="Avenir Book"/>
              </a:rPr>
              <a:t>   Food		      Health                    Jobs </a:t>
            </a:r>
            <a:endParaRPr lang="en-US" sz="2200" b="1" dirty="0">
              <a:latin typeface="Avenir Book"/>
              <a:cs typeface="Avenir Book"/>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8300" y="4069382"/>
            <a:ext cx="1993900" cy="1701483"/>
          </a:xfrm>
          <a:prstGeom prst="rect">
            <a:avLst/>
          </a:prstGeom>
        </p:spPr>
      </p:pic>
    </p:spTree>
    <p:extLst>
      <p:ext uri="{BB962C8B-B14F-4D97-AF65-F5344CB8AC3E}">
        <p14:creationId xmlns:p14="http://schemas.microsoft.com/office/powerpoint/2010/main" val="4224599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8515" y="2924984"/>
            <a:ext cx="6867724" cy="770716"/>
          </a:xfrm>
        </p:spPr>
        <p:txBody>
          <a:bodyPr>
            <a:noAutofit/>
          </a:bodyPr>
          <a:lstStyle/>
          <a:p>
            <a:r>
              <a:rPr lang="en-CA" sz="5000" b="1" dirty="0" smtClean="0">
                <a:latin typeface="Avenir Book"/>
              </a:rPr>
              <a:t>Discussion question:</a:t>
            </a:r>
            <a:br>
              <a:rPr lang="en-CA" sz="5000" b="1" dirty="0" smtClean="0">
                <a:latin typeface="Avenir Book"/>
              </a:rPr>
            </a:br>
            <a:r>
              <a:rPr lang="en-CA" sz="5000" b="1" dirty="0" smtClean="0">
                <a:latin typeface="Avenir Book"/>
              </a:rPr>
              <a:t> </a:t>
            </a:r>
            <a:br>
              <a:rPr lang="en-CA" sz="5000" b="1" dirty="0" smtClean="0">
                <a:latin typeface="Avenir Book"/>
              </a:rPr>
            </a:br>
            <a:r>
              <a:rPr lang="en-CA" sz="4000" b="1" dirty="0" smtClean="0">
                <a:latin typeface="Avenir Book"/>
              </a:rPr>
              <a:t>What effects linked to climate change have you experienced or seen where you live and work? </a:t>
            </a:r>
            <a:endParaRPr lang="en-CA" sz="4000" b="1" dirty="0">
              <a:latin typeface="Avenir Book"/>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849" y="274638"/>
            <a:ext cx="7898823" cy="1143000"/>
          </a:xfrm>
        </p:spPr>
        <p:txBody>
          <a:bodyPr>
            <a:normAutofit/>
          </a:bodyPr>
          <a:lstStyle/>
          <a:p>
            <a:r>
              <a:rPr lang="en-CA" sz="4000" b="1" dirty="0" smtClean="0">
                <a:latin typeface="Avenir Book"/>
              </a:rPr>
              <a:t>Climate change:  The proof</a:t>
            </a:r>
            <a:endParaRPr lang="en-CA" sz="4000" b="1" dirty="0">
              <a:latin typeface="Avenir Book"/>
            </a:endParaRPr>
          </a:p>
        </p:txBody>
      </p:sp>
      <p:sp>
        <p:nvSpPr>
          <p:cNvPr id="3" name="Content Placeholder 2"/>
          <p:cNvSpPr>
            <a:spLocks noGrp="1"/>
          </p:cNvSpPr>
          <p:nvPr>
            <p:ph idx="1"/>
          </p:nvPr>
        </p:nvSpPr>
        <p:spPr>
          <a:xfrm>
            <a:off x="1930399" y="1708728"/>
            <a:ext cx="7028874" cy="3639127"/>
          </a:xfrm>
        </p:spPr>
        <p:txBody>
          <a:bodyPr/>
          <a:lstStyle/>
          <a:p>
            <a:pPr>
              <a:spcAft>
                <a:spcPts val="1800"/>
              </a:spcAft>
              <a:buClr>
                <a:schemeClr val="accent3">
                  <a:lumMod val="75000"/>
                </a:schemeClr>
              </a:buClr>
            </a:pPr>
            <a:r>
              <a:rPr lang="en-CA" sz="3000" dirty="0" smtClean="0">
                <a:latin typeface="Avenir Book"/>
              </a:rPr>
              <a:t>We have seen the impacts. Climate change is happening now and is getting worse.</a:t>
            </a:r>
          </a:p>
          <a:p>
            <a:pPr>
              <a:spcAft>
                <a:spcPts val="1800"/>
              </a:spcAft>
              <a:buClr>
                <a:schemeClr val="accent3">
                  <a:lumMod val="75000"/>
                </a:schemeClr>
              </a:buClr>
            </a:pPr>
            <a:r>
              <a:rPr lang="en-CA" sz="3000" dirty="0" smtClean="0">
                <a:latin typeface="Avenir Book"/>
              </a:rPr>
              <a:t>Let’s look at the science of climate change.  </a:t>
            </a:r>
          </a:p>
          <a:p>
            <a:pPr marL="0" indent="0">
              <a:buNone/>
            </a:pPr>
            <a:endParaRPr lang="en-CA" dirty="0"/>
          </a:p>
        </p:txBody>
      </p:sp>
      <p:pic>
        <p:nvPicPr>
          <p:cNvPr id="4" name="Content Placeholder 8"/>
          <p:cNvPicPr>
            <a:picLocks noChangeAspect="1"/>
          </p:cNvPicPr>
          <p:nvPr/>
        </p:nvPicPr>
        <p:blipFill rotWithShape="1">
          <a:blip r:embed="rId3">
            <a:extLst>
              <a:ext uri="{28A0092B-C50C-407E-A947-70E740481C1C}">
                <a14:useLocalDpi xmlns:a14="http://schemas.microsoft.com/office/drawing/2010/main" val="0"/>
              </a:ext>
            </a:extLst>
          </a:blip>
          <a:srcRect l="42520" r="29033" b="9596"/>
          <a:stretch/>
        </p:blipFill>
        <p:spPr>
          <a:xfrm>
            <a:off x="340254" y="0"/>
            <a:ext cx="1424164" cy="4525963"/>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17500"/>
            <a:ext cx="8585200" cy="1701800"/>
          </a:xfrm>
        </p:spPr>
        <p:txBody>
          <a:bodyPr>
            <a:normAutofit fontScale="90000"/>
          </a:bodyPr>
          <a:lstStyle/>
          <a:p>
            <a:r>
              <a:rPr lang="en-US" sz="3600" b="1" dirty="0">
                <a:latin typeface="Avenir Book"/>
              </a:rPr>
              <a:t/>
            </a:r>
            <a:br>
              <a:rPr lang="en-US" sz="3600" b="1" dirty="0">
                <a:latin typeface="Avenir Book"/>
              </a:rPr>
            </a:br>
            <a:r>
              <a:rPr lang="en-US" sz="3100" b="1" dirty="0" smtClean="0">
                <a:latin typeface="Avenir Book"/>
              </a:rPr>
              <a:t>Burning fossil </a:t>
            </a:r>
            <a:r>
              <a:rPr lang="en-US" sz="3100" b="1" dirty="0">
                <a:latin typeface="Avenir Book"/>
              </a:rPr>
              <a:t>f</a:t>
            </a:r>
            <a:r>
              <a:rPr lang="en-US" sz="3100" b="1" dirty="0" smtClean="0">
                <a:latin typeface="Avenir Book"/>
              </a:rPr>
              <a:t>uels </a:t>
            </a:r>
            <a:r>
              <a:rPr lang="en-US" sz="3100" b="1" dirty="0">
                <a:latin typeface="Avenir Book"/>
              </a:rPr>
              <a:t>r</a:t>
            </a:r>
            <a:r>
              <a:rPr lang="en-US" sz="3100" b="1" dirty="0" smtClean="0">
                <a:latin typeface="Avenir Book"/>
              </a:rPr>
              <a:t>eleases </a:t>
            </a:r>
            <a:r>
              <a:rPr lang="en-US" sz="3100" b="1" dirty="0">
                <a:latin typeface="Avenir Book"/>
              </a:rPr>
              <a:t>g</a:t>
            </a:r>
            <a:r>
              <a:rPr lang="en-US" sz="3100" b="1" dirty="0" smtClean="0">
                <a:latin typeface="Avenir Book"/>
              </a:rPr>
              <a:t>reenhouse </a:t>
            </a:r>
            <a:r>
              <a:rPr lang="en-US" sz="3100" b="1" dirty="0">
                <a:latin typeface="Avenir Book"/>
              </a:rPr>
              <a:t>g</a:t>
            </a:r>
            <a:r>
              <a:rPr lang="en-US" sz="3100" b="1" dirty="0" smtClean="0">
                <a:latin typeface="Avenir Book"/>
              </a:rPr>
              <a:t>ases (GHGs) into the atmosphere. </a:t>
            </a:r>
            <a:br>
              <a:rPr lang="en-US" sz="3100" b="1" dirty="0" smtClean="0">
                <a:latin typeface="Avenir Book"/>
              </a:rPr>
            </a:br>
            <a:r>
              <a:rPr lang="en-US" sz="3100" b="1" dirty="0" smtClean="0">
                <a:latin typeface="Avenir Book"/>
              </a:rPr>
              <a:t>GHGs build up over time and disrupt the chemistry of the atmosphere. </a:t>
            </a:r>
            <a:r>
              <a:rPr lang="en-CA" dirty="0" smtClean="0"/>
              <a:t/>
            </a:r>
            <a:br>
              <a:rPr lang="en-CA" dirty="0" smtClean="0"/>
            </a:br>
            <a:endParaRPr lang="en-CA" dirty="0"/>
          </a:p>
        </p:txBody>
      </p:sp>
      <p:pic>
        <p:nvPicPr>
          <p:cNvPr id="4" name="Content Placeholder 3" descr="Picture2.jpg"/>
          <p:cNvPicPr>
            <a:picLocks noGrp="1" noChangeAspect="1"/>
          </p:cNvPicPr>
          <p:nvPr>
            <p:ph idx="1"/>
          </p:nvPr>
        </p:nvPicPr>
        <p:blipFill>
          <a:blip r:embed="rId3"/>
          <a:stretch>
            <a:fillRect/>
          </a:stretch>
        </p:blipFill>
        <p:spPr>
          <a:xfrm>
            <a:off x="666973" y="2286000"/>
            <a:ext cx="7820809" cy="43815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0463" y="2259274"/>
            <a:ext cx="5303521" cy="1293945"/>
          </a:xfrm>
        </p:spPr>
        <p:txBody>
          <a:bodyPr>
            <a:normAutofit fontScale="90000"/>
          </a:bodyPr>
          <a:lstStyle/>
          <a:p>
            <a:r>
              <a:rPr lang="en-US" b="1" dirty="0" smtClean="0">
                <a:latin typeface="Avenir Book"/>
              </a:rPr>
              <a:t>What are the main types of GHGs?</a:t>
            </a:r>
            <a:endParaRPr lang="en-CA" b="1" dirty="0">
              <a:latin typeface="Avenir Book"/>
            </a:endParaRPr>
          </a:p>
        </p:txBody>
      </p:sp>
      <p:sp>
        <p:nvSpPr>
          <p:cNvPr id="3" name="Content Placeholder 2"/>
          <p:cNvSpPr>
            <a:spLocks noGrp="1"/>
          </p:cNvSpPr>
          <p:nvPr>
            <p:ph idx="1"/>
          </p:nvPr>
        </p:nvSpPr>
        <p:spPr>
          <a:xfrm>
            <a:off x="1021976" y="3789719"/>
            <a:ext cx="7465808" cy="2406686"/>
          </a:xfrm>
        </p:spPr>
        <p:txBody>
          <a:bodyPr>
            <a:normAutofit/>
          </a:bodyPr>
          <a:lstStyle/>
          <a:p>
            <a:pPr>
              <a:buClr>
                <a:schemeClr val="accent3">
                  <a:lumMod val="75000"/>
                </a:schemeClr>
              </a:buClr>
              <a:buNone/>
            </a:pPr>
            <a:endParaRPr lang="en-US" sz="2400" dirty="0" smtClean="0">
              <a:solidFill>
                <a:schemeClr val="tx1">
                  <a:lumMod val="85000"/>
                  <a:lumOff val="15000"/>
                </a:schemeClr>
              </a:solidFill>
              <a:latin typeface="Avenir Book"/>
            </a:endParaRPr>
          </a:p>
          <a:p>
            <a:pPr>
              <a:buClr>
                <a:schemeClr val="accent3">
                  <a:lumMod val="75000"/>
                </a:schemeClr>
              </a:buClr>
            </a:pPr>
            <a:r>
              <a:rPr lang="en-US" sz="2400" b="1" dirty="0">
                <a:solidFill>
                  <a:schemeClr val="tx1">
                    <a:lumMod val="85000"/>
                    <a:lumOff val="15000"/>
                  </a:schemeClr>
                </a:solidFill>
                <a:latin typeface="Avenir Book"/>
              </a:rPr>
              <a:t>Carbon Dioxide  (CO2</a:t>
            </a:r>
            <a:r>
              <a:rPr lang="en-US" sz="2400" b="1" dirty="0" smtClean="0">
                <a:solidFill>
                  <a:schemeClr val="tx1">
                    <a:lumMod val="85000"/>
                    <a:lumOff val="15000"/>
                  </a:schemeClr>
                </a:solidFill>
                <a:latin typeface="Avenir Book"/>
              </a:rPr>
              <a:t>)</a:t>
            </a:r>
            <a:endParaRPr lang="en-US" sz="2400" b="1" dirty="0">
              <a:solidFill>
                <a:schemeClr val="tx1">
                  <a:lumMod val="85000"/>
                  <a:lumOff val="15000"/>
                </a:schemeClr>
              </a:solidFill>
              <a:latin typeface="Avenir Book"/>
            </a:endParaRPr>
          </a:p>
          <a:p>
            <a:pPr>
              <a:buClr>
                <a:schemeClr val="accent3">
                  <a:lumMod val="75000"/>
                </a:schemeClr>
              </a:buClr>
            </a:pPr>
            <a:r>
              <a:rPr lang="en-US" sz="2400" b="1" dirty="0">
                <a:solidFill>
                  <a:schemeClr val="tx1">
                    <a:lumMod val="85000"/>
                    <a:lumOff val="15000"/>
                  </a:schemeClr>
                </a:solidFill>
                <a:latin typeface="Avenir Book"/>
              </a:rPr>
              <a:t>Methane</a:t>
            </a:r>
          </a:p>
          <a:p>
            <a:pPr>
              <a:spcAft>
                <a:spcPts val="1200"/>
              </a:spcAft>
              <a:buClr>
                <a:schemeClr val="accent3">
                  <a:lumMod val="75000"/>
                </a:schemeClr>
              </a:buClr>
            </a:pPr>
            <a:r>
              <a:rPr lang="en-US" sz="2400" b="1" dirty="0">
                <a:solidFill>
                  <a:schemeClr val="tx1">
                    <a:lumMod val="85000"/>
                    <a:lumOff val="15000"/>
                  </a:schemeClr>
                </a:solidFill>
                <a:latin typeface="Avenir Book"/>
              </a:rPr>
              <a:t>Water </a:t>
            </a:r>
            <a:r>
              <a:rPr lang="en-US" sz="2400" b="1" dirty="0" err="1">
                <a:solidFill>
                  <a:schemeClr val="tx1">
                    <a:lumMod val="85000"/>
                    <a:lumOff val="15000"/>
                  </a:schemeClr>
                </a:solidFill>
                <a:latin typeface="Avenir Book"/>
              </a:rPr>
              <a:t>vapour</a:t>
            </a:r>
            <a:endParaRPr lang="en-US" sz="2400" b="1" dirty="0">
              <a:solidFill>
                <a:schemeClr val="tx1">
                  <a:lumMod val="85000"/>
                  <a:lumOff val="15000"/>
                </a:schemeClr>
              </a:solidFill>
              <a:latin typeface="Avenir Book"/>
            </a:endParaRPr>
          </a:p>
          <a:p>
            <a:pPr>
              <a:buClr>
                <a:schemeClr val="accent3">
                  <a:lumMod val="75000"/>
                </a:schemeClr>
              </a:buClr>
              <a:buNone/>
            </a:pPr>
            <a:endParaRPr lang="en-US" sz="2400" dirty="0" smtClean="0">
              <a:solidFill>
                <a:schemeClr val="tx1">
                  <a:lumMod val="85000"/>
                  <a:lumOff val="15000"/>
                </a:schemeClr>
              </a:solidFill>
              <a:latin typeface="Avenir Book"/>
            </a:endParaRPr>
          </a:p>
          <a:p>
            <a:endParaRPr lang="en-US" dirty="0" smtClean="0">
              <a:latin typeface="Avenir Book"/>
            </a:endParaRPr>
          </a:p>
          <a:p>
            <a:endParaRPr lang="en-US" dirty="0" smtClean="0">
              <a:latin typeface="Avenir Book"/>
            </a:endParaRPr>
          </a:p>
          <a:p>
            <a:endParaRPr lang="en-US" dirty="0" smtClean="0">
              <a:latin typeface="Avenir Book"/>
            </a:endParaRPr>
          </a:p>
          <a:p>
            <a:endParaRPr lang="en-US" dirty="0" smtClean="0">
              <a:latin typeface="Avenir Book"/>
            </a:endParaRPr>
          </a:p>
          <a:p>
            <a:endParaRPr lang="en-US" dirty="0" smtClean="0">
              <a:latin typeface="Avenir Book"/>
            </a:endParaRPr>
          </a:p>
          <a:p>
            <a:endParaRPr lang="en-CA" dirty="0">
              <a:latin typeface="Avenir Book"/>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60" r="6925" b="28925"/>
          <a:stretch/>
        </p:blipFill>
        <p:spPr>
          <a:xfrm>
            <a:off x="0" y="0"/>
            <a:ext cx="4782224" cy="2906247"/>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slide 19.jpg"/>
          <p:cNvPicPr>
            <a:picLocks noGrp="1" noChangeAspect="1"/>
          </p:cNvPicPr>
          <p:nvPr>
            <p:ph idx="1"/>
          </p:nvPr>
        </p:nvPicPr>
        <p:blipFill>
          <a:blip r:embed="rId3" cstate="print">
            <a:extLst>
              <a:ext uri="{28A0092B-C50C-407E-A947-70E740481C1C}">
                <a14:useLocalDpi xmlns:a14="http://schemas.microsoft.com/office/drawing/2010/main" val="0"/>
              </a:ext>
            </a:extLst>
          </a:blip>
          <a:srcRect t="5127" b="5127"/>
          <a:stretch>
            <a:fillRect/>
          </a:stretch>
        </p:blipFill>
        <p:spPr bwMode="auto">
          <a:xfrm>
            <a:off x="457200" y="1162282"/>
            <a:ext cx="8229600" cy="5390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512087"/>
            <a:ext cx="8229600" cy="1143000"/>
          </a:xfrm>
          <a:solidFill>
            <a:schemeClr val="bg1"/>
          </a:solidFill>
        </p:spPr>
        <p:txBody>
          <a:bodyPr>
            <a:normAutofit fontScale="90000"/>
          </a:bodyPr>
          <a:lstStyle/>
          <a:p>
            <a:r>
              <a:rPr lang="en-US" b="1" dirty="0" smtClean="0">
                <a:latin typeface="Avenir Book"/>
              </a:rPr>
              <a:t>Where do </a:t>
            </a:r>
            <a:r>
              <a:rPr lang="en-US" b="1" dirty="0">
                <a:latin typeface="Avenir Book"/>
              </a:rPr>
              <a:t>g</a:t>
            </a:r>
            <a:r>
              <a:rPr lang="en-US" b="1" dirty="0" smtClean="0">
                <a:latin typeface="Avenir Book"/>
              </a:rPr>
              <a:t>reenhouse </a:t>
            </a:r>
            <a:r>
              <a:rPr lang="en-US" b="1" dirty="0">
                <a:latin typeface="Avenir Book"/>
              </a:rPr>
              <a:t>g</a:t>
            </a:r>
            <a:r>
              <a:rPr lang="en-US" b="1" dirty="0" smtClean="0">
                <a:latin typeface="Avenir Book"/>
              </a:rPr>
              <a:t>ases </a:t>
            </a:r>
            <a:r>
              <a:rPr lang="en-US" b="1" dirty="0">
                <a:latin typeface="Avenir Book"/>
              </a:rPr>
              <a:t>c</a:t>
            </a:r>
            <a:r>
              <a:rPr lang="en-US" b="1" dirty="0" smtClean="0">
                <a:latin typeface="Avenir Book"/>
              </a:rPr>
              <a:t>ome </a:t>
            </a:r>
            <a:r>
              <a:rPr lang="en-US" b="1" dirty="0">
                <a:latin typeface="Avenir Book"/>
              </a:rPr>
              <a:t>f</a:t>
            </a:r>
            <a:r>
              <a:rPr lang="en-US" b="1" dirty="0" smtClean="0">
                <a:latin typeface="Avenir Book"/>
              </a:rPr>
              <a:t>rom?</a:t>
            </a:r>
            <a:endParaRPr lang="en-CA" b="1" dirty="0">
              <a:latin typeface="Avenir Book"/>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922" y="274638"/>
            <a:ext cx="6685878" cy="1143000"/>
          </a:xfrm>
        </p:spPr>
        <p:txBody>
          <a:bodyPr>
            <a:normAutofit/>
          </a:bodyPr>
          <a:lstStyle/>
          <a:p>
            <a:r>
              <a:rPr lang="en-US" sz="4000" b="1" dirty="0" smtClean="0">
                <a:latin typeface="Avenir Book"/>
              </a:rPr>
              <a:t>Some stats &amp; impacts:</a:t>
            </a:r>
            <a:endParaRPr lang="en-CA" sz="4000" b="1" dirty="0">
              <a:latin typeface="Avenir Book"/>
            </a:endParaRPr>
          </a:p>
        </p:txBody>
      </p:sp>
      <p:sp>
        <p:nvSpPr>
          <p:cNvPr id="3" name="Content Placeholder 2"/>
          <p:cNvSpPr>
            <a:spLocks noGrp="1"/>
          </p:cNvSpPr>
          <p:nvPr>
            <p:ph idx="1"/>
          </p:nvPr>
        </p:nvSpPr>
        <p:spPr>
          <a:xfrm>
            <a:off x="2000922" y="1600200"/>
            <a:ext cx="6685878" cy="4525963"/>
          </a:xfrm>
        </p:spPr>
        <p:txBody>
          <a:bodyPr>
            <a:normAutofit lnSpcReduction="10000"/>
          </a:bodyPr>
          <a:lstStyle/>
          <a:p>
            <a:pPr>
              <a:buClr>
                <a:schemeClr val="accent3">
                  <a:lumMod val="75000"/>
                </a:schemeClr>
              </a:buClr>
              <a:buFont typeface="Wingdings" pitchFamily="2" charset="2"/>
              <a:buChar char="Ø"/>
            </a:pPr>
            <a:r>
              <a:rPr lang="en-US" sz="2600" dirty="0" smtClean="0">
                <a:latin typeface="Avenir Book"/>
              </a:rPr>
              <a:t>The average rate of global climate, water and weather disasters has more than doubled over the past ten years to </a:t>
            </a:r>
            <a:r>
              <a:rPr lang="en-US" sz="2600" b="1" dirty="0" smtClean="0">
                <a:latin typeface="Avenir Book"/>
              </a:rPr>
              <a:t>306 disasters per year.</a:t>
            </a:r>
          </a:p>
          <a:p>
            <a:pPr>
              <a:buClr>
                <a:schemeClr val="accent3">
                  <a:lumMod val="75000"/>
                </a:schemeClr>
              </a:buClr>
              <a:buFont typeface="Wingdings" pitchFamily="2" charset="2"/>
              <a:buChar char="Ø"/>
            </a:pPr>
            <a:r>
              <a:rPr lang="en-US" sz="2600" dirty="0" smtClean="0">
                <a:latin typeface="Avenir Book"/>
              </a:rPr>
              <a:t>These disasters cost, on average, </a:t>
            </a:r>
            <a:r>
              <a:rPr lang="en-US" sz="2600" b="1" dirty="0" smtClean="0">
                <a:latin typeface="Avenir Book"/>
              </a:rPr>
              <a:t>$131 billion per year.</a:t>
            </a:r>
          </a:p>
          <a:p>
            <a:pPr>
              <a:buClr>
                <a:schemeClr val="accent3">
                  <a:lumMod val="75000"/>
                </a:schemeClr>
              </a:buClr>
              <a:buFont typeface="Wingdings" pitchFamily="2" charset="2"/>
              <a:buChar char="Ø"/>
            </a:pPr>
            <a:r>
              <a:rPr lang="en-US" sz="2600" dirty="0" smtClean="0">
                <a:latin typeface="Avenir Book"/>
              </a:rPr>
              <a:t>From 1992-2011, Greenland </a:t>
            </a:r>
            <a:r>
              <a:rPr lang="en-US" sz="2600" b="1" dirty="0" smtClean="0">
                <a:latin typeface="Avenir Book"/>
              </a:rPr>
              <a:t>lost 3.35 trillion </a:t>
            </a:r>
            <a:r>
              <a:rPr lang="en-US" sz="2600" b="1" dirty="0" err="1" smtClean="0">
                <a:latin typeface="Avenir Book"/>
              </a:rPr>
              <a:t>tonnes</a:t>
            </a:r>
            <a:r>
              <a:rPr lang="en-US" sz="2600" b="1" dirty="0" smtClean="0">
                <a:latin typeface="Avenir Book"/>
              </a:rPr>
              <a:t> of ice. </a:t>
            </a:r>
          </a:p>
          <a:p>
            <a:pPr>
              <a:buClr>
                <a:schemeClr val="accent3">
                  <a:lumMod val="75000"/>
                </a:schemeClr>
              </a:buClr>
              <a:buFont typeface="Wingdings" pitchFamily="2" charset="2"/>
              <a:buChar char="Ø"/>
            </a:pPr>
            <a:r>
              <a:rPr lang="en-US" sz="2600" b="1" dirty="0" smtClean="0">
                <a:latin typeface="Avenir Book"/>
              </a:rPr>
              <a:t>39.8 billion </a:t>
            </a:r>
            <a:r>
              <a:rPr lang="en-US" sz="2600" b="1" dirty="0" err="1" smtClean="0">
                <a:latin typeface="Avenir Book"/>
              </a:rPr>
              <a:t>tonnes</a:t>
            </a:r>
            <a:r>
              <a:rPr lang="en-US" sz="2600" b="1" dirty="0" smtClean="0">
                <a:latin typeface="Avenir Book"/>
              </a:rPr>
              <a:t> </a:t>
            </a:r>
            <a:r>
              <a:rPr lang="en-US" sz="2600" dirty="0" smtClean="0">
                <a:latin typeface="Avenir Book"/>
              </a:rPr>
              <a:t>of CO2 were emitted in 2013, versus 24.9 billion </a:t>
            </a:r>
            <a:r>
              <a:rPr lang="en-US" sz="2600" dirty="0" err="1" smtClean="0">
                <a:latin typeface="Avenir Book"/>
              </a:rPr>
              <a:t>tonnes</a:t>
            </a:r>
            <a:r>
              <a:rPr lang="en-US" sz="2600" dirty="0" smtClean="0">
                <a:latin typeface="Avenir Book"/>
              </a:rPr>
              <a:t> in 1992. </a:t>
            </a:r>
          </a:p>
          <a:p>
            <a:endParaRPr lang="en-CA" dirty="0"/>
          </a:p>
        </p:txBody>
      </p:sp>
      <p:pic>
        <p:nvPicPr>
          <p:cNvPr id="4" name="Content Placeholder 8"/>
          <p:cNvPicPr>
            <a:picLocks noChangeAspect="1"/>
          </p:cNvPicPr>
          <p:nvPr/>
        </p:nvPicPr>
        <p:blipFill rotWithShape="1">
          <a:blip r:embed="rId3">
            <a:extLst>
              <a:ext uri="{28A0092B-C50C-407E-A947-70E740481C1C}">
                <a14:useLocalDpi xmlns:a14="http://schemas.microsoft.com/office/drawing/2010/main" val="0"/>
              </a:ext>
            </a:extLst>
          </a:blip>
          <a:srcRect l="42520" r="29033" b="9596"/>
          <a:stretch/>
        </p:blipFill>
        <p:spPr>
          <a:xfrm>
            <a:off x="340254" y="0"/>
            <a:ext cx="1424164" cy="452596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b="1" dirty="0" smtClean="0">
                <a:latin typeface="Avenir Book"/>
              </a:rPr>
              <a:t>The science of climate change</a:t>
            </a:r>
            <a:endParaRPr lang="en-CA" sz="3600" dirty="0">
              <a:latin typeface="Avenir Book"/>
            </a:endParaRPr>
          </a:p>
        </p:txBody>
      </p:sp>
      <p:sp>
        <p:nvSpPr>
          <p:cNvPr id="3" name="Content Placeholder 2"/>
          <p:cNvSpPr>
            <a:spLocks noGrp="1"/>
          </p:cNvSpPr>
          <p:nvPr>
            <p:ph idx="1"/>
          </p:nvPr>
        </p:nvSpPr>
        <p:spPr>
          <a:xfrm>
            <a:off x="215154" y="1660776"/>
            <a:ext cx="4155021" cy="4856161"/>
          </a:xfrm>
        </p:spPr>
        <p:txBody>
          <a:bodyPr>
            <a:noAutofit/>
          </a:bodyPr>
          <a:lstStyle/>
          <a:p>
            <a:pPr>
              <a:buClr>
                <a:schemeClr val="accent5">
                  <a:lumMod val="75000"/>
                </a:schemeClr>
              </a:buClr>
              <a:buFont typeface="Wingdings" pitchFamily="2" charset="2"/>
              <a:buChar char="Ø"/>
            </a:pPr>
            <a:r>
              <a:rPr lang="en-US" sz="2600" b="1" dirty="0" smtClean="0">
                <a:latin typeface="Avenir Book"/>
              </a:rPr>
              <a:t>The IPCC </a:t>
            </a:r>
            <a:r>
              <a:rPr lang="en-US" sz="2600" dirty="0" smtClean="0">
                <a:latin typeface="Avenir Book"/>
              </a:rPr>
              <a:t>(</a:t>
            </a:r>
            <a:r>
              <a:rPr lang="en-US" sz="2600" b="1" dirty="0" smtClean="0">
                <a:latin typeface="Avenir Book"/>
              </a:rPr>
              <a:t>Inter-Governmental Panel on Climate Change) brings the science on climate change together.</a:t>
            </a:r>
          </a:p>
          <a:p>
            <a:pPr>
              <a:buClr>
                <a:schemeClr val="accent5">
                  <a:lumMod val="75000"/>
                </a:schemeClr>
              </a:buClr>
              <a:buFont typeface="Wingdings" pitchFamily="2" charset="2"/>
              <a:buChar char="Ø"/>
            </a:pPr>
            <a:endParaRPr lang="en-CA" sz="2600" b="1" dirty="0" smtClean="0">
              <a:latin typeface="Avenir Book"/>
            </a:endParaRPr>
          </a:p>
          <a:p>
            <a:pPr>
              <a:buClr>
                <a:schemeClr val="accent5">
                  <a:lumMod val="75000"/>
                </a:schemeClr>
              </a:buClr>
              <a:buFont typeface="Wingdings" pitchFamily="2" charset="2"/>
              <a:buChar char="Ø"/>
            </a:pPr>
            <a:r>
              <a:rPr lang="en-CA" sz="2600" b="1" dirty="0" smtClean="0">
                <a:latin typeface="Avenir Book"/>
              </a:rPr>
              <a:t>Its work is the largest scientific collaboration in human history.</a:t>
            </a:r>
            <a:endParaRPr lang="en-CA" sz="2600" b="1" dirty="0">
              <a:latin typeface="Avenir Book"/>
            </a:endParaRPr>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55354" y="1224147"/>
            <a:ext cx="4131446" cy="5297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710" y="2334747"/>
            <a:ext cx="5411097" cy="1143000"/>
          </a:xfrm>
        </p:spPr>
        <p:txBody>
          <a:bodyPr>
            <a:normAutofit fontScale="90000"/>
          </a:bodyPr>
          <a:lstStyle/>
          <a:p>
            <a:r>
              <a:rPr lang="en-US" sz="4800" b="1" dirty="0" smtClean="0">
                <a:latin typeface="Avenir Book"/>
              </a:rPr>
              <a:t>IPCC conclusions: </a:t>
            </a:r>
            <a:endParaRPr lang="en-CA" sz="4000" b="1" dirty="0">
              <a:latin typeface="Avenir Book"/>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60" r="6925" b="28925"/>
          <a:stretch/>
        </p:blipFill>
        <p:spPr>
          <a:xfrm>
            <a:off x="0" y="0"/>
            <a:ext cx="4782224" cy="2906247"/>
          </a:xfrm>
          <a:prstGeom prst="rect">
            <a:avLst/>
          </a:prstGeom>
        </p:spPr>
      </p:pic>
      <p:sp>
        <p:nvSpPr>
          <p:cNvPr id="4" name="Content Placeholder 3"/>
          <p:cNvSpPr>
            <a:spLocks noGrp="1"/>
          </p:cNvSpPr>
          <p:nvPr>
            <p:ph idx="1"/>
          </p:nvPr>
        </p:nvSpPr>
        <p:spPr/>
        <p:txBody>
          <a:bodyPr/>
          <a:lstStyle/>
          <a:p>
            <a:endParaRPr lang="en-US" dirty="0"/>
          </a:p>
        </p:txBody>
      </p:sp>
      <p:sp>
        <p:nvSpPr>
          <p:cNvPr id="6" name="TextBox 5"/>
          <p:cNvSpPr txBox="1"/>
          <p:nvPr/>
        </p:nvSpPr>
        <p:spPr>
          <a:xfrm>
            <a:off x="1669312" y="3640794"/>
            <a:ext cx="6090904" cy="2062103"/>
          </a:xfrm>
          <a:prstGeom prst="rect">
            <a:avLst/>
          </a:prstGeom>
          <a:noFill/>
        </p:spPr>
        <p:txBody>
          <a:bodyPr wrap="square" rtlCol="0">
            <a:spAutoFit/>
          </a:bodyPr>
          <a:lstStyle/>
          <a:p>
            <a:pPr marL="285750" indent="-285750">
              <a:buFont typeface="Arial" panose="020B0604020202020204" pitchFamily="34" charset="0"/>
              <a:buChar char="•"/>
            </a:pPr>
            <a:r>
              <a:rPr lang="fr-CA" sz="3200" b="1" dirty="0" err="1" smtClean="0">
                <a:latin typeface="Avenir Book"/>
              </a:rPr>
              <a:t>Humans</a:t>
            </a:r>
            <a:r>
              <a:rPr lang="fr-CA" sz="3200" b="1" dirty="0" smtClean="0">
                <a:latin typeface="Avenir Book"/>
              </a:rPr>
              <a:t> are the dominant cause of Global </a:t>
            </a:r>
            <a:r>
              <a:rPr lang="fr-CA" sz="3200" b="1" dirty="0" err="1" smtClean="0">
                <a:latin typeface="Avenir Book"/>
              </a:rPr>
              <a:t>Warming</a:t>
            </a:r>
            <a:r>
              <a:rPr lang="fr-CA" sz="3200" b="1" dirty="0" smtClean="0">
                <a:latin typeface="Avenir Book"/>
              </a:rPr>
              <a:t>.</a:t>
            </a:r>
          </a:p>
          <a:p>
            <a:endParaRPr lang="fr-CA" sz="3200" dirty="0">
              <a:latin typeface="Avenir Book"/>
            </a:endParaRPr>
          </a:p>
          <a:p>
            <a:pPr marL="285750" indent="-285750">
              <a:buFont typeface="Arial" panose="020B0604020202020204" pitchFamily="34" charset="0"/>
              <a:buChar char="•"/>
            </a:pPr>
            <a:r>
              <a:rPr lang="fr-CA" sz="3200" b="1" dirty="0" smtClean="0">
                <a:latin typeface="Avenir Book"/>
              </a:rPr>
              <a:t>GHG </a:t>
            </a:r>
            <a:r>
              <a:rPr lang="fr-CA" sz="3200" b="1" dirty="0" err="1" smtClean="0">
                <a:latin typeface="Avenir Book"/>
              </a:rPr>
              <a:t>emissions</a:t>
            </a:r>
            <a:r>
              <a:rPr lang="fr-CA" sz="3200" b="1" dirty="0" smtClean="0">
                <a:latin typeface="Avenir Book"/>
              </a:rPr>
              <a:t> must </a:t>
            </a:r>
            <a:r>
              <a:rPr lang="fr-CA" sz="3200" b="1" dirty="0" err="1" smtClean="0">
                <a:latin typeface="Avenir Book"/>
              </a:rPr>
              <a:t>be</a:t>
            </a:r>
            <a:r>
              <a:rPr lang="fr-CA" sz="3200" b="1" dirty="0" smtClean="0">
                <a:latin typeface="Avenir Book"/>
              </a:rPr>
              <a:t> </a:t>
            </a:r>
            <a:r>
              <a:rPr lang="fr-CA" sz="3200" b="1" dirty="0" err="1" smtClean="0">
                <a:latin typeface="Avenir Book"/>
              </a:rPr>
              <a:t>cut</a:t>
            </a:r>
            <a:r>
              <a:rPr lang="fr-CA" sz="3200" b="1" dirty="0" smtClean="0">
                <a:latin typeface="Avenir Book"/>
              </a:rPr>
              <a:t>.</a:t>
            </a:r>
            <a:endParaRPr lang="en-US" sz="3200" b="1" dirty="0">
              <a:latin typeface="Avenir Book"/>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latin typeface="Avenir Book"/>
              </a:rPr>
              <a:t>Historic Fossil Fuel Emissions</a:t>
            </a:r>
            <a:br>
              <a:rPr lang="en-US" sz="4000" b="1" dirty="0" smtClean="0">
                <a:latin typeface="Avenir Book"/>
              </a:rPr>
            </a:br>
            <a:r>
              <a:rPr lang="en-US" sz="4000" b="1" dirty="0" smtClean="0">
                <a:latin typeface="Avenir Book"/>
              </a:rPr>
              <a:t>(the “hockey stick” graph)</a:t>
            </a:r>
            <a:endParaRPr lang="en-CA" sz="4000" b="1" dirty="0">
              <a:latin typeface="Avenir Book"/>
            </a:endParaRPr>
          </a:p>
        </p:txBody>
      </p:sp>
      <p:pic>
        <p:nvPicPr>
          <p:cNvPr id="10" name="Picture 9"/>
          <p:cNvPicPr>
            <a:picLocks noChangeAspect="1"/>
          </p:cNvPicPr>
          <p:nvPr/>
        </p:nvPicPr>
        <p:blipFill>
          <a:blip r:embed="rId3"/>
          <a:stretch>
            <a:fillRect/>
          </a:stretch>
        </p:blipFill>
        <p:spPr>
          <a:xfrm>
            <a:off x="1315781" y="1700373"/>
            <a:ext cx="6584396" cy="483476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9372"/>
            <a:ext cx="9144000" cy="5078627"/>
          </a:xfrm>
          <a:prstGeom prst="rect">
            <a:avLst/>
          </a:prstGeom>
        </p:spPr>
      </p:pic>
      <p:sp>
        <p:nvSpPr>
          <p:cNvPr id="4" name="TextBox 3"/>
          <p:cNvSpPr txBox="1"/>
          <p:nvPr/>
        </p:nvSpPr>
        <p:spPr>
          <a:xfrm>
            <a:off x="284205" y="234778"/>
            <a:ext cx="8637373" cy="1015663"/>
          </a:xfrm>
          <a:prstGeom prst="rect">
            <a:avLst/>
          </a:prstGeom>
          <a:noFill/>
        </p:spPr>
        <p:txBody>
          <a:bodyPr wrap="square" rtlCol="0">
            <a:spAutoFit/>
          </a:bodyPr>
          <a:lstStyle/>
          <a:p>
            <a:r>
              <a:rPr lang="en-CA" sz="3000" b="1" dirty="0" smtClean="0">
                <a:latin typeface="Avenir Book"/>
              </a:rPr>
              <a:t>CUPE leadership on climate change: Charles Fleury at UN negotiations, December 2015. </a:t>
            </a:r>
            <a:endParaRPr lang="en-CA" sz="3000" b="1" dirty="0">
              <a:latin typeface="Avenir Book"/>
            </a:endParaRPr>
          </a:p>
        </p:txBody>
      </p:sp>
    </p:spTree>
    <p:extLst>
      <p:ext uri="{BB962C8B-B14F-4D97-AF65-F5344CB8AC3E}">
        <p14:creationId xmlns:p14="http://schemas.microsoft.com/office/powerpoint/2010/main" val="1855047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104" y="484093"/>
            <a:ext cx="7057016" cy="1441525"/>
          </a:xfrm>
        </p:spPr>
        <p:txBody>
          <a:bodyPr>
            <a:noAutofit/>
          </a:bodyPr>
          <a:lstStyle/>
          <a:p>
            <a:pPr algn="l"/>
            <a:r>
              <a:rPr lang="en-US" sz="4000" b="1" dirty="0" smtClean="0">
                <a:latin typeface="Avenir Book"/>
              </a:rPr>
              <a:t>This is </a:t>
            </a:r>
            <a:r>
              <a:rPr lang="en-US" b="1" dirty="0" smtClean="0">
                <a:latin typeface="Avenir Book"/>
              </a:rPr>
              <a:t>what</a:t>
            </a:r>
            <a:r>
              <a:rPr lang="en-US" sz="4000" b="1" dirty="0" smtClean="0">
                <a:latin typeface="Avenir Book"/>
              </a:rPr>
              <a:t> you call a warming trend:</a:t>
            </a:r>
            <a:endParaRPr lang="en-CA" sz="4000" b="1" dirty="0"/>
          </a:p>
        </p:txBody>
      </p:sp>
      <p:sp>
        <p:nvSpPr>
          <p:cNvPr id="3" name="Content Placeholder 2"/>
          <p:cNvSpPr>
            <a:spLocks noGrp="1"/>
          </p:cNvSpPr>
          <p:nvPr>
            <p:ph idx="1"/>
          </p:nvPr>
        </p:nvSpPr>
        <p:spPr>
          <a:xfrm>
            <a:off x="1764419" y="2915322"/>
            <a:ext cx="6927760" cy="3180678"/>
          </a:xfrm>
        </p:spPr>
        <p:txBody>
          <a:bodyPr>
            <a:normAutofit lnSpcReduction="10000"/>
          </a:bodyPr>
          <a:lstStyle/>
          <a:p>
            <a:pPr indent="0">
              <a:buNone/>
            </a:pPr>
            <a:r>
              <a:rPr lang="en-CA" b="1" dirty="0" smtClean="0"/>
              <a:t>2015 </a:t>
            </a:r>
            <a:r>
              <a:rPr lang="en-CA" dirty="0" smtClean="0"/>
              <a:t>was the </a:t>
            </a:r>
            <a:r>
              <a:rPr lang="en-CA" b="1" dirty="0" smtClean="0"/>
              <a:t>39</a:t>
            </a:r>
            <a:r>
              <a:rPr lang="en-CA" b="1" baseline="30000" dirty="0" smtClean="0"/>
              <a:t>th</a:t>
            </a:r>
            <a:r>
              <a:rPr lang="en-CA" b="1" dirty="0" smtClean="0"/>
              <a:t> consecutive year </a:t>
            </a:r>
            <a:r>
              <a:rPr lang="en-CA" dirty="0" smtClean="0"/>
              <a:t>with a global temperature above the 20</a:t>
            </a:r>
            <a:r>
              <a:rPr lang="en-CA" baseline="30000" dirty="0" smtClean="0"/>
              <a:t>th</a:t>
            </a:r>
            <a:r>
              <a:rPr lang="en-CA" dirty="0" smtClean="0"/>
              <a:t> century average.</a:t>
            </a:r>
          </a:p>
          <a:p>
            <a:pPr indent="0">
              <a:buNone/>
            </a:pPr>
            <a:endParaRPr lang="en-CA" dirty="0" smtClean="0"/>
          </a:p>
          <a:p>
            <a:pPr indent="0">
              <a:buNone/>
            </a:pPr>
            <a:r>
              <a:rPr lang="en-CA" dirty="0" smtClean="0"/>
              <a:t>We are heading to </a:t>
            </a:r>
            <a:r>
              <a:rPr lang="en-CA" b="1" dirty="0" smtClean="0"/>
              <a:t>2 degrees </a:t>
            </a:r>
            <a:r>
              <a:rPr lang="en-CA" dirty="0" smtClean="0"/>
              <a:t>or more of warming across the planet. </a:t>
            </a:r>
            <a:endParaRPr lang="en-CA" dirty="0"/>
          </a:p>
        </p:txBody>
      </p:sp>
      <p:pic>
        <p:nvPicPr>
          <p:cNvPr id="4" name="Content Placeholder 8"/>
          <p:cNvPicPr>
            <a:picLocks noChangeAspect="1"/>
          </p:cNvPicPr>
          <p:nvPr/>
        </p:nvPicPr>
        <p:blipFill rotWithShape="1">
          <a:blip r:embed="rId3">
            <a:extLst>
              <a:ext uri="{28A0092B-C50C-407E-A947-70E740481C1C}">
                <a14:useLocalDpi xmlns:a14="http://schemas.microsoft.com/office/drawing/2010/main" val="0"/>
              </a:ext>
            </a:extLst>
          </a:blip>
          <a:srcRect l="42520" r="29033" b="9596"/>
          <a:stretch/>
        </p:blipFill>
        <p:spPr>
          <a:xfrm>
            <a:off x="340254" y="0"/>
            <a:ext cx="1424164" cy="452596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1007671"/>
            <a:ext cx="6899564" cy="4402529"/>
          </a:xfrm>
        </p:spPr>
        <p:txBody>
          <a:bodyPr>
            <a:normAutofit fontScale="90000"/>
          </a:bodyPr>
          <a:lstStyle/>
          <a:p>
            <a:r>
              <a:rPr lang="en-CA" sz="4800" b="1" dirty="0" smtClean="0">
                <a:latin typeface="Avenir Book"/>
              </a:rPr>
              <a:t>Discussion question: </a:t>
            </a:r>
            <a:br>
              <a:rPr lang="en-CA" sz="4800" b="1" dirty="0" smtClean="0">
                <a:latin typeface="Avenir Book"/>
              </a:rPr>
            </a:br>
            <a:r>
              <a:rPr lang="en-CA" sz="4800" b="1" dirty="0" smtClean="0">
                <a:latin typeface="Avenir Book"/>
              </a:rPr>
              <a:t/>
            </a:r>
            <a:br>
              <a:rPr lang="en-CA" sz="4800" b="1" dirty="0" smtClean="0">
                <a:latin typeface="Avenir Book"/>
              </a:rPr>
            </a:br>
            <a:r>
              <a:rPr lang="en-CA" sz="3600" b="1" dirty="0" smtClean="0">
                <a:latin typeface="Avenir Book"/>
              </a:rPr>
              <a:t/>
            </a:r>
            <a:br>
              <a:rPr lang="en-CA" sz="3600" b="1" dirty="0" smtClean="0">
                <a:latin typeface="Avenir Book"/>
              </a:rPr>
            </a:br>
            <a:r>
              <a:rPr lang="en-CA" sz="3600" b="1" dirty="0" smtClean="0">
                <a:latin typeface="Avenir Book"/>
              </a:rPr>
              <a:t>If these trends continue, what do you think the impacts will be in the next 25 or 50 years? </a:t>
            </a:r>
            <a:br>
              <a:rPr lang="en-CA" sz="3600" b="1" dirty="0" smtClean="0">
                <a:latin typeface="Avenir Book"/>
              </a:rPr>
            </a:br>
            <a:r>
              <a:rPr lang="en-CA" sz="3600" b="1" dirty="0" smtClean="0">
                <a:latin typeface="Avenir Book"/>
              </a:rPr>
              <a:t/>
            </a:r>
            <a:br>
              <a:rPr lang="en-CA" sz="3600" b="1" dirty="0" smtClean="0">
                <a:latin typeface="Avenir Book"/>
              </a:rPr>
            </a:br>
            <a:endParaRPr lang="en-CA" sz="3600" b="1" dirty="0">
              <a:latin typeface="Avenir Book"/>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1373" y="457200"/>
            <a:ext cx="5163672" cy="1143000"/>
          </a:xfrm>
        </p:spPr>
        <p:txBody>
          <a:bodyPr>
            <a:normAutofit fontScale="90000"/>
          </a:bodyPr>
          <a:lstStyle/>
          <a:p>
            <a:r>
              <a:rPr lang="en-CA" b="1" dirty="0" smtClean="0">
                <a:latin typeface="Avenir Book"/>
              </a:rPr>
              <a:t>There are solutions!</a:t>
            </a:r>
            <a:endParaRPr lang="en-CA" b="1" dirty="0">
              <a:latin typeface="Avenir Book"/>
            </a:endParaRPr>
          </a:p>
        </p:txBody>
      </p:sp>
      <p:sp>
        <p:nvSpPr>
          <p:cNvPr id="3" name="Content Placeholder 2"/>
          <p:cNvSpPr>
            <a:spLocks noGrp="1"/>
          </p:cNvSpPr>
          <p:nvPr>
            <p:ph idx="1"/>
          </p:nvPr>
        </p:nvSpPr>
        <p:spPr>
          <a:xfrm>
            <a:off x="3775934" y="1600200"/>
            <a:ext cx="5368065" cy="4525963"/>
          </a:xfrm>
        </p:spPr>
        <p:txBody>
          <a:bodyPr>
            <a:normAutofit/>
          </a:bodyPr>
          <a:lstStyle/>
          <a:p>
            <a:pPr>
              <a:buNone/>
            </a:pPr>
            <a:endParaRPr lang="en-CA" dirty="0" smtClean="0"/>
          </a:p>
          <a:p>
            <a:pPr lvl="1">
              <a:spcAft>
                <a:spcPts val="1200"/>
              </a:spcAft>
              <a:buClr>
                <a:schemeClr val="accent5">
                  <a:lumMod val="75000"/>
                </a:schemeClr>
              </a:buClr>
              <a:buFont typeface="Wingdings" pitchFamily="2" charset="2"/>
              <a:buChar char="ü"/>
            </a:pPr>
            <a:r>
              <a:rPr lang="en-CA" dirty="0" smtClean="0">
                <a:latin typeface="Avenir Book"/>
              </a:rPr>
              <a:t>Activism and political pressure. </a:t>
            </a:r>
          </a:p>
          <a:p>
            <a:pPr lvl="1">
              <a:spcAft>
                <a:spcPts val="1200"/>
              </a:spcAft>
              <a:buClr>
                <a:schemeClr val="accent5">
                  <a:lumMod val="75000"/>
                </a:schemeClr>
              </a:buClr>
              <a:buFont typeface="Wingdings" pitchFamily="2" charset="2"/>
              <a:buChar char="ü"/>
            </a:pPr>
            <a:r>
              <a:rPr lang="en-CA" dirty="0" smtClean="0">
                <a:latin typeface="Avenir Book"/>
              </a:rPr>
              <a:t>Workplace environmentalism.</a:t>
            </a:r>
          </a:p>
          <a:p>
            <a:pPr lvl="1">
              <a:spcAft>
                <a:spcPts val="1200"/>
              </a:spcAft>
              <a:buClr>
                <a:schemeClr val="accent5">
                  <a:lumMod val="75000"/>
                </a:schemeClr>
              </a:buClr>
              <a:buFont typeface="Wingdings" pitchFamily="2" charset="2"/>
              <a:buChar char="ü"/>
            </a:pPr>
            <a:r>
              <a:rPr lang="en-CA" dirty="0">
                <a:latin typeface="Avenir Book"/>
              </a:rPr>
              <a:t>Legislation and </a:t>
            </a:r>
            <a:r>
              <a:rPr lang="en-CA" dirty="0" smtClean="0">
                <a:latin typeface="Avenir Book"/>
              </a:rPr>
              <a:t>regulation.</a:t>
            </a:r>
            <a:endParaRPr lang="en-CA" dirty="0">
              <a:latin typeface="Avenir Book"/>
            </a:endParaRPr>
          </a:p>
          <a:p>
            <a:pPr lvl="1">
              <a:spcAft>
                <a:spcPts val="1200"/>
              </a:spcAft>
              <a:buClr>
                <a:schemeClr val="accent5">
                  <a:lumMod val="75000"/>
                </a:schemeClr>
              </a:buClr>
              <a:buFont typeface="Wingdings" pitchFamily="2" charset="2"/>
              <a:buChar char="ü"/>
            </a:pPr>
            <a:r>
              <a:rPr lang="en-CA" dirty="0" smtClean="0">
                <a:latin typeface="Avenir Book"/>
              </a:rPr>
              <a:t>Climate jobs and greening the economy.</a:t>
            </a:r>
          </a:p>
          <a:p>
            <a:pPr marL="457200" lvl="1" indent="0">
              <a:spcAft>
                <a:spcPts val="1200"/>
              </a:spcAft>
              <a:buClr>
                <a:schemeClr val="accent5">
                  <a:lumMod val="75000"/>
                </a:schemeClr>
              </a:buClr>
              <a:buNone/>
            </a:pPr>
            <a:endParaRPr lang="en-CA" dirty="0" smtClean="0">
              <a:latin typeface="Avenir Book"/>
            </a:endParaRPr>
          </a:p>
          <a:p>
            <a:endParaRPr lang="en-CA"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577" r="10684"/>
          <a:stretch/>
        </p:blipFill>
        <p:spPr>
          <a:xfrm>
            <a:off x="0" y="0"/>
            <a:ext cx="3981373" cy="6858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smtClean="0">
                <a:latin typeface="Avenir Book"/>
              </a:rPr>
              <a:t>Activism: CUPE climate rally, November 2015</a:t>
            </a:r>
            <a:endParaRPr lang="en-CA" dirty="0">
              <a:latin typeface="Avenir Book"/>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600200"/>
            <a:ext cx="9094138" cy="52578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943" y="2656114"/>
            <a:ext cx="6461504" cy="1143000"/>
          </a:xfrm>
        </p:spPr>
        <p:txBody>
          <a:bodyPr>
            <a:normAutofit fontScale="90000"/>
          </a:bodyPr>
          <a:lstStyle/>
          <a:p>
            <a:r>
              <a:rPr lang="en-CA" b="1" dirty="0" smtClean="0">
                <a:latin typeface="Avenir Book"/>
              </a:rPr>
              <a:t>Green workplace actions:</a:t>
            </a:r>
            <a:endParaRPr lang="en-CA" dirty="0">
              <a:latin typeface="Avenir Book"/>
            </a:endParaRPr>
          </a:p>
        </p:txBody>
      </p:sp>
      <p:sp>
        <p:nvSpPr>
          <p:cNvPr id="3" name="Content Placeholder 2"/>
          <p:cNvSpPr>
            <a:spLocks noGrp="1"/>
          </p:cNvSpPr>
          <p:nvPr>
            <p:ph idx="1"/>
          </p:nvPr>
        </p:nvSpPr>
        <p:spPr>
          <a:xfrm>
            <a:off x="1719943" y="3973286"/>
            <a:ext cx="6553200" cy="2661817"/>
          </a:xfrm>
        </p:spPr>
        <p:txBody>
          <a:bodyPr/>
          <a:lstStyle/>
          <a:p>
            <a:pPr lvl="1">
              <a:buClr>
                <a:schemeClr val="accent5">
                  <a:lumMod val="75000"/>
                </a:schemeClr>
              </a:buClr>
              <a:buFont typeface="Arial" pitchFamily="34" charset="0"/>
              <a:buChar char="•"/>
            </a:pPr>
            <a:r>
              <a:rPr lang="en-CA" dirty="0" smtClean="0"/>
              <a:t> Environmental committees.</a:t>
            </a:r>
          </a:p>
          <a:p>
            <a:pPr lvl="1">
              <a:buClr>
                <a:schemeClr val="accent5">
                  <a:lumMod val="75000"/>
                </a:schemeClr>
              </a:buClr>
              <a:buFont typeface="Arial" pitchFamily="34" charset="0"/>
              <a:buChar char="•"/>
            </a:pPr>
            <a:r>
              <a:rPr lang="en-CA" dirty="0" smtClean="0"/>
              <a:t> Workplace green audits.</a:t>
            </a:r>
          </a:p>
          <a:p>
            <a:pPr lvl="1">
              <a:buClr>
                <a:schemeClr val="accent5">
                  <a:lumMod val="75000"/>
                </a:schemeClr>
              </a:buClr>
              <a:buFont typeface="Arial" pitchFamily="34" charset="0"/>
              <a:buChar char="•"/>
            </a:pPr>
            <a:r>
              <a:rPr lang="en-CA" dirty="0" smtClean="0"/>
              <a:t> Green bargaining.</a:t>
            </a:r>
          </a:p>
          <a:p>
            <a:pPr lvl="1">
              <a:buClr>
                <a:schemeClr val="accent5">
                  <a:lumMod val="75000"/>
                </a:schemeClr>
              </a:buClr>
              <a:buFont typeface="Arial" pitchFamily="34" charset="0"/>
              <a:buChar char="•"/>
            </a:pPr>
            <a:r>
              <a:rPr lang="en-CA" dirty="0" smtClean="0"/>
              <a:t> Member to member conversations. </a:t>
            </a:r>
          </a:p>
          <a:p>
            <a:pPr>
              <a:buNone/>
            </a:pPr>
            <a:endParaRPr lang="en-CA" dirty="0"/>
          </a:p>
        </p:txBody>
      </p:sp>
      <p:pic>
        <p:nvPicPr>
          <p:cNvPr id="6" name="Picture 5" descr="cover concept 3.pdf"/>
          <p:cNvPicPr/>
          <p:nvPr/>
        </p:nvPicPr>
        <p:blipFill>
          <a:blip r:embed="rId3">
            <a:extLst>
              <a:ext uri="{28A0092B-C50C-407E-A947-70E740481C1C}">
                <a14:useLocalDpi xmlns:a14="http://schemas.microsoft.com/office/drawing/2010/main" val="0"/>
              </a:ext>
            </a:extLst>
          </a:blip>
          <a:stretch>
            <a:fillRect/>
          </a:stretch>
        </p:blipFill>
        <p:spPr>
          <a:xfrm>
            <a:off x="-381002" y="0"/>
            <a:ext cx="5170715" cy="461554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944" y="274638"/>
            <a:ext cx="6936511" cy="1143000"/>
          </a:xfrm>
        </p:spPr>
        <p:txBody>
          <a:bodyPr>
            <a:normAutofit fontScale="90000"/>
          </a:bodyPr>
          <a:lstStyle/>
          <a:p>
            <a:r>
              <a:rPr lang="en-CA" b="1" dirty="0" smtClean="0">
                <a:latin typeface="Avenir Book"/>
              </a:rPr>
              <a:t>Legislation and regulation</a:t>
            </a:r>
            <a:endParaRPr lang="en-CA" b="1" dirty="0">
              <a:latin typeface="Avenir Book"/>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546" r="20523" b="2911"/>
          <a:stretch/>
        </p:blipFill>
        <p:spPr>
          <a:xfrm>
            <a:off x="137288" y="-755561"/>
            <a:ext cx="1681787" cy="6487570"/>
          </a:xfrm>
          <a:prstGeom prst="rect">
            <a:avLst/>
          </a:prstGeom>
        </p:spPr>
      </p:pic>
      <p:sp>
        <p:nvSpPr>
          <p:cNvPr id="6" name="Content Placeholder 2"/>
          <p:cNvSpPr>
            <a:spLocks noGrp="1"/>
          </p:cNvSpPr>
          <p:nvPr>
            <p:ph idx="1"/>
          </p:nvPr>
        </p:nvSpPr>
        <p:spPr>
          <a:xfrm>
            <a:off x="2189018" y="1791855"/>
            <a:ext cx="6816438" cy="4334308"/>
          </a:xfrm>
        </p:spPr>
        <p:txBody>
          <a:bodyPr>
            <a:normAutofit/>
          </a:bodyPr>
          <a:lstStyle/>
          <a:p>
            <a:pPr>
              <a:buClr>
                <a:schemeClr val="accent5">
                  <a:lumMod val="75000"/>
                </a:schemeClr>
              </a:buClr>
            </a:pPr>
            <a:r>
              <a:rPr lang="en-CA" sz="3500" smtClean="0">
                <a:latin typeface="Avenir Book"/>
              </a:rPr>
              <a:t>Municipal</a:t>
            </a:r>
          </a:p>
          <a:p>
            <a:pPr>
              <a:buClr>
                <a:schemeClr val="accent5">
                  <a:lumMod val="75000"/>
                </a:schemeClr>
              </a:buClr>
            </a:pPr>
            <a:r>
              <a:rPr lang="en-CA" sz="3500" dirty="0" smtClean="0">
                <a:latin typeface="Avenir Book"/>
              </a:rPr>
              <a:t>Provincial</a:t>
            </a:r>
          </a:p>
          <a:p>
            <a:pPr>
              <a:buClr>
                <a:schemeClr val="accent5">
                  <a:lumMod val="75000"/>
                </a:schemeClr>
              </a:buClr>
            </a:pPr>
            <a:r>
              <a:rPr lang="en-CA" sz="3500" dirty="0" smtClean="0">
                <a:latin typeface="Avenir Book"/>
              </a:rPr>
              <a:t>Federal</a:t>
            </a:r>
          </a:p>
          <a:p>
            <a:pPr>
              <a:buClr>
                <a:schemeClr val="accent5">
                  <a:lumMod val="75000"/>
                </a:schemeClr>
              </a:buClr>
            </a:pPr>
            <a:r>
              <a:rPr lang="en-CA" sz="3500" dirty="0" smtClean="0">
                <a:latin typeface="Avenir Book"/>
              </a:rPr>
              <a:t>International agreements</a:t>
            </a:r>
          </a:p>
          <a:p>
            <a:pPr>
              <a:buNone/>
            </a:pPr>
            <a:endParaRPr lang="en-CA" dirty="0"/>
          </a:p>
        </p:txBody>
      </p:sp>
    </p:spTree>
    <p:extLst>
      <p:ext uri="{BB962C8B-B14F-4D97-AF65-F5344CB8AC3E}">
        <p14:creationId xmlns:p14="http://schemas.microsoft.com/office/powerpoint/2010/main" val="23632673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95" y="274638"/>
            <a:ext cx="8724451" cy="1325562"/>
          </a:xfrm>
        </p:spPr>
        <p:txBody>
          <a:bodyPr>
            <a:noAutofit/>
          </a:bodyPr>
          <a:lstStyle/>
          <a:p>
            <a:r>
              <a:rPr lang="en-US" sz="3200" b="1" dirty="0" smtClean="0">
                <a:latin typeface="Avenir Book"/>
              </a:rPr>
              <a:t>Climate jobs and greening the economy</a:t>
            </a:r>
            <a:endParaRPr lang="en-CA" sz="3200" b="1" dirty="0">
              <a:latin typeface="Avenir Book"/>
            </a:endParaRPr>
          </a:p>
        </p:txBody>
      </p:sp>
      <p:sp>
        <p:nvSpPr>
          <p:cNvPr id="3" name="TextBox 2"/>
          <p:cNvSpPr txBox="1"/>
          <p:nvPr/>
        </p:nvSpPr>
        <p:spPr>
          <a:xfrm>
            <a:off x="622300" y="2000879"/>
            <a:ext cx="4356100" cy="4031873"/>
          </a:xfrm>
          <a:prstGeom prst="rect">
            <a:avLst/>
          </a:prstGeom>
          <a:noFill/>
        </p:spPr>
        <p:txBody>
          <a:bodyPr wrap="square" rtlCol="0">
            <a:spAutoFit/>
          </a:bodyPr>
          <a:lstStyle/>
          <a:p>
            <a:endParaRPr lang="en-CA" sz="2400" b="1" dirty="0" smtClean="0">
              <a:latin typeface="Avenir Book"/>
            </a:endParaRPr>
          </a:p>
          <a:p>
            <a:pPr marL="285750" indent="-285750">
              <a:buFont typeface="Arial" panose="020B0604020202020204" pitchFamily="34" charset="0"/>
              <a:buChar char="•"/>
            </a:pPr>
            <a:r>
              <a:rPr lang="en-CA" sz="2800" dirty="0" smtClean="0">
                <a:latin typeface="Avenir Book"/>
              </a:rPr>
              <a:t>Renewable energy.</a:t>
            </a:r>
          </a:p>
          <a:p>
            <a:pPr marL="285750" indent="-285750">
              <a:buFont typeface="Arial" panose="020B0604020202020204" pitchFamily="34" charset="0"/>
              <a:buChar char="•"/>
            </a:pPr>
            <a:endParaRPr lang="en-CA" sz="2800" dirty="0">
              <a:latin typeface="Avenir Book"/>
            </a:endParaRPr>
          </a:p>
          <a:p>
            <a:pPr marL="285750" indent="-285750">
              <a:buFont typeface="Arial" panose="020B0604020202020204" pitchFamily="34" charset="0"/>
              <a:buChar char="•"/>
            </a:pPr>
            <a:r>
              <a:rPr lang="en-CA" sz="2800" dirty="0" smtClean="0">
                <a:latin typeface="Avenir Book"/>
              </a:rPr>
              <a:t>Public transportation.</a:t>
            </a:r>
          </a:p>
          <a:p>
            <a:pPr marL="285750" indent="-285750">
              <a:buFont typeface="Arial" panose="020B0604020202020204" pitchFamily="34" charset="0"/>
              <a:buChar char="•"/>
            </a:pPr>
            <a:endParaRPr lang="en-CA" sz="2800" dirty="0">
              <a:latin typeface="Avenir Book"/>
            </a:endParaRPr>
          </a:p>
          <a:p>
            <a:pPr marL="285750" indent="-285750">
              <a:buFont typeface="Arial" panose="020B0604020202020204" pitchFamily="34" charset="0"/>
              <a:buChar char="•"/>
            </a:pPr>
            <a:r>
              <a:rPr lang="en-CA" sz="2800" dirty="0" smtClean="0">
                <a:latin typeface="Avenir Book"/>
              </a:rPr>
              <a:t>Green buildings. </a:t>
            </a:r>
          </a:p>
          <a:p>
            <a:pPr marL="285750" indent="-285750">
              <a:buFont typeface="Arial" panose="020B0604020202020204" pitchFamily="34" charset="0"/>
              <a:buChar char="•"/>
            </a:pPr>
            <a:endParaRPr lang="en-CA" sz="2800" dirty="0">
              <a:latin typeface="Avenir Book"/>
            </a:endParaRPr>
          </a:p>
          <a:p>
            <a:pPr marL="285750" indent="-285750">
              <a:buFont typeface="Arial" panose="020B0604020202020204" pitchFamily="34" charset="0"/>
              <a:buChar char="•"/>
            </a:pPr>
            <a:r>
              <a:rPr lang="en-CA" sz="2800" dirty="0" smtClean="0">
                <a:latin typeface="Avenir Book"/>
              </a:rPr>
              <a:t>Just transition. </a:t>
            </a:r>
          </a:p>
          <a:p>
            <a:endParaRPr lang="en-CA" dirty="0" smtClean="0"/>
          </a:p>
          <a:p>
            <a:pPr marL="285750" indent="-285750">
              <a:buFont typeface="Arial" panose="020B0604020202020204" pitchFamily="34" charset="0"/>
              <a:buChar char="•"/>
            </a:pPr>
            <a:endParaRPr lang="en-CA" dirty="0"/>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1227" y="1846506"/>
            <a:ext cx="1879573" cy="3609097"/>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944" y="274638"/>
            <a:ext cx="6936511" cy="1143000"/>
          </a:xfrm>
        </p:spPr>
        <p:txBody>
          <a:bodyPr>
            <a:normAutofit/>
          </a:bodyPr>
          <a:lstStyle/>
          <a:p>
            <a:r>
              <a:rPr lang="en-CA" b="1" dirty="0" smtClean="0">
                <a:latin typeface="Avenir Book"/>
              </a:rPr>
              <a:t>Discussion questions:</a:t>
            </a:r>
            <a:endParaRPr lang="en-CA" b="1" dirty="0">
              <a:latin typeface="Avenir Book"/>
            </a:endParaRPr>
          </a:p>
        </p:txBody>
      </p:sp>
      <p:sp>
        <p:nvSpPr>
          <p:cNvPr id="3" name="Content Placeholder 2"/>
          <p:cNvSpPr>
            <a:spLocks noGrp="1"/>
          </p:cNvSpPr>
          <p:nvPr>
            <p:ph idx="1"/>
          </p:nvPr>
        </p:nvSpPr>
        <p:spPr>
          <a:xfrm>
            <a:off x="2189018" y="1791855"/>
            <a:ext cx="6816438" cy="4334308"/>
          </a:xfrm>
        </p:spPr>
        <p:txBody>
          <a:bodyPr>
            <a:normAutofit/>
          </a:bodyPr>
          <a:lstStyle/>
          <a:p>
            <a:pPr>
              <a:spcBef>
                <a:spcPts val="1200"/>
              </a:spcBef>
              <a:spcAft>
                <a:spcPts val="1200"/>
              </a:spcAft>
              <a:buClr>
                <a:schemeClr val="accent5">
                  <a:lumMod val="75000"/>
                </a:schemeClr>
              </a:buClr>
            </a:pPr>
            <a:r>
              <a:rPr lang="en-CA" sz="2800" dirty="0" smtClean="0">
                <a:latin typeface="Avenir Book"/>
              </a:rPr>
              <a:t>What are your ideas for dealing with climate change?</a:t>
            </a:r>
          </a:p>
          <a:p>
            <a:pPr>
              <a:buClr>
                <a:schemeClr val="accent5">
                  <a:lumMod val="75000"/>
                </a:schemeClr>
              </a:buClr>
            </a:pPr>
            <a:endParaRPr lang="en-CA" sz="2800" dirty="0" smtClean="0">
              <a:latin typeface="Avenir Book"/>
            </a:endParaRPr>
          </a:p>
          <a:p>
            <a:pPr>
              <a:buClr>
                <a:schemeClr val="accent5">
                  <a:lumMod val="75000"/>
                </a:schemeClr>
              </a:buClr>
            </a:pPr>
            <a:r>
              <a:rPr lang="en-CA" sz="2800" dirty="0" smtClean="0">
                <a:latin typeface="Avenir Book"/>
              </a:rPr>
              <a:t>How can we talk with other CUPE members about climate change?</a:t>
            </a:r>
          </a:p>
          <a:p>
            <a:pPr>
              <a:buClr>
                <a:schemeClr val="accent5">
                  <a:lumMod val="75000"/>
                </a:schemeClr>
              </a:buClr>
            </a:pPr>
            <a:endParaRPr lang="en-CA" sz="2800" dirty="0" smtClean="0">
              <a:latin typeface="Avenir Book"/>
            </a:endParaRPr>
          </a:p>
          <a:p>
            <a:pPr>
              <a:buClr>
                <a:schemeClr val="accent5">
                  <a:lumMod val="75000"/>
                </a:schemeClr>
              </a:buClr>
            </a:pPr>
            <a:r>
              <a:rPr lang="en-CA" sz="2800" dirty="0" smtClean="0">
                <a:latin typeface="Avenir Book"/>
              </a:rPr>
              <a:t>Will you have a CUPE climate change conversation or two where you work? </a:t>
            </a:r>
            <a:endParaRPr lang="en-CA" sz="2800" dirty="0">
              <a:latin typeface="Avenir Book"/>
            </a:endParaRPr>
          </a:p>
          <a:p>
            <a:pPr>
              <a:buNone/>
            </a:pPr>
            <a:endParaRPr lang="en-CA"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546" r="20523" b="2911"/>
          <a:stretch/>
        </p:blipFill>
        <p:spPr>
          <a:xfrm>
            <a:off x="137288" y="-755561"/>
            <a:ext cx="1681787" cy="648757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309" y="457200"/>
            <a:ext cx="6525490" cy="1143000"/>
          </a:xfrm>
        </p:spPr>
        <p:txBody>
          <a:bodyPr/>
          <a:lstStyle/>
          <a:p>
            <a:r>
              <a:rPr lang="en-CA" b="1" dirty="0" smtClean="0">
                <a:latin typeface="Avenir Book"/>
              </a:rPr>
              <a:t>CUPE and the climate</a:t>
            </a:r>
            <a:endParaRPr lang="en-CA" b="1" dirty="0">
              <a:latin typeface="Avenir Book"/>
            </a:endParaRPr>
          </a:p>
        </p:txBody>
      </p:sp>
      <p:sp>
        <p:nvSpPr>
          <p:cNvPr id="3" name="Content Placeholder 2"/>
          <p:cNvSpPr>
            <a:spLocks noGrp="1"/>
          </p:cNvSpPr>
          <p:nvPr>
            <p:ph idx="1"/>
          </p:nvPr>
        </p:nvSpPr>
        <p:spPr>
          <a:xfrm>
            <a:off x="1819075" y="1600200"/>
            <a:ext cx="7324925" cy="4525963"/>
          </a:xfrm>
        </p:spPr>
        <p:txBody>
          <a:bodyPr/>
          <a:lstStyle/>
          <a:p>
            <a:pPr lvl="1">
              <a:spcBef>
                <a:spcPts val="0"/>
              </a:spcBef>
              <a:spcAft>
                <a:spcPts val="600"/>
              </a:spcAft>
              <a:buClr>
                <a:schemeClr val="accent5">
                  <a:lumMod val="75000"/>
                </a:schemeClr>
              </a:buClr>
              <a:buNone/>
            </a:pPr>
            <a:endParaRPr lang="en-CA" sz="3200" dirty="0" smtClean="0"/>
          </a:p>
          <a:p>
            <a:pPr lvl="1">
              <a:spcBef>
                <a:spcPts val="0"/>
              </a:spcBef>
              <a:spcAft>
                <a:spcPts val="600"/>
              </a:spcAft>
              <a:buClr>
                <a:schemeClr val="accent5">
                  <a:lumMod val="75000"/>
                </a:schemeClr>
              </a:buClr>
              <a:buNone/>
            </a:pPr>
            <a:r>
              <a:rPr lang="en-CA" sz="3200" dirty="0" smtClean="0"/>
              <a:t>Want to talk more?</a:t>
            </a:r>
          </a:p>
          <a:p>
            <a:pPr marL="447675" lvl="2" indent="0">
              <a:buNone/>
            </a:pPr>
            <a:r>
              <a:rPr lang="en-CA" sz="2800" dirty="0" smtClean="0"/>
              <a:t>There are other resources here: </a:t>
            </a:r>
          </a:p>
          <a:p>
            <a:pPr lvl="1">
              <a:buNone/>
            </a:pPr>
            <a:endParaRPr lang="en-CA" dirty="0" smtClean="0"/>
          </a:p>
          <a:p>
            <a:pPr lvl="1">
              <a:buClr>
                <a:schemeClr val="accent5">
                  <a:lumMod val="75000"/>
                </a:schemeClr>
              </a:buClr>
              <a:buFont typeface="Arial" pitchFamily="34" charset="0"/>
              <a:buChar char="•"/>
            </a:pPr>
            <a:r>
              <a:rPr lang="en-CA" sz="2400" dirty="0" smtClean="0"/>
              <a:t>The CUPE National Environment Committee.</a:t>
            </a:r>
          </a:p>
          <a:p>
            <a:pPr lvl="1">
              <a:buClr>
                <a:schemeClr val="accent5">
                  <a:lumMod val="75000"/>
                </a:schemeClr>
              </a:buClr>
              <a:buFont typeface="Arial" pitchFamily="34" charset="0"/>
              <a:buChar char="•"/>
            </a:pPr>
            <a:r>
              <a:rPr lang="en-CA" sz="2400" dirty="0" smtClean="0"/>
              <a:t>Your division CUPE environment committee.</a:t>
            </a:r>
          </a:p>
          <a:p>
            <a:pPr lvl="1">
              <a:buClr>
                <a:schemeClr val="accent5">
                  <a:lumMod val="75000"/>
                </a:schemeClr>
              </a:buClr>
              <a:buFont typeface="Arial" pitchFamily="34" charset="0"/>
              <a:buChar char="•"/>
            </a:pPr>
            <a:r>
              <a:rPr lang="en-CA" sz="2400" dirty="0" smtClean="0"/>
              <a:t>National office (mfirth@cupe.ca). </a:t>
            </a:r>
          </a:p>
          <a:p>
            <a:pPr>
              <a:buNone/>
            </a:pPr>
            <a:endParaRPr lang="en-CA"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546" r="20523" b="2911"/>
          <a:stretch/>
        </p:blipFill>
        <p:spPr>
          <a:xfrm>
            <a:off x="137288" y="-755561"/>
            <a:ext cx="1681787" cy="648757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3173"/>
            <a:ext cx="9144000" cy="5154827"/>
          </a:xfrm>
          <a:prstGeom prst="rect">
            <a:avLst/>
          </a:prstGeom>
        </p:spPr>
      </p:pic>
      <p:sp>
        <p:nvSpPr>
          <p:cNvPr id="3" name="TextBox 2"/>
          <p:cNvSpPr txBox="1"/>
          <p:nvPr/>
        </p:nvSpPr>
        <p:spPr>
          <a:xfrm>
            <a:off x="210065" y="345989"/>
            <a:ext cx="8933935" cy="1015663"/>
          </a:xfrm>
          <a:prstGeom prst="rect">
            <a:avLst/>
          </a:prstGeom>
          <a:noFill/>
        </p:spPr>
        <p:txBody>
          <a:bodyPr wrap="square" rtlCol="0">
            <a:spAutoFit/>
          </a:bodyPr>
          <a:lstStyle/>
          <a:p>
            <a:r>
              <a:rPr lang="en-CA" sz="3000" b="1" dirty="0" smtClean="0">
                <a:latin typeface="Avenir Book"/>
              </a:rPr>
              <a:t>Labour and civil society march for climate justice in Ottawa, November 2015. </a:t>
            </a:r>
            <a:endParaRPr lang="en-CA" sz="3000" b="1" dirty="0">
              <a:latin typeface="Avenir Book"/>
            </a:endParaRPr>
          </a:p>
        </p:txBody>
      </p:sp>
    </p:spTree>
    <p:extLst>
      <p:ext uri="{BB962C8B-B14F-4D97-AF65-F5344CB8AC3E}">
        <p14:creationId xmlns:p14="http://schemas.microsoft.com/office/powerpoint/2010/main" val="3341664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2070771" y="274638"/>
            <a:ext cx="6616029" cy="1292906"/>
          </a:xfrm>
        </p:spPr>
        <p:txBody>
          <a:bodyPr>
            <a:normAutofit fontScale="90000"/>
          </a:bodyPr>
          <a:lstStyle/>
          <a:p>
            <a:r>
              <a:rPr lang="en-US" b="1" dirty="0">
                <a:latin typeface="Avenir Book"/>
              </a:rPr>
              <a:t>Why </a:t>
            </a:r>
            <a:r>
              <a:rPr lang="en-US" b="1" dirty="0" smtClean="0">
                <a:latin typeface="Avenir Book"/>
              </a:rPr>
              <a:t>are we talking </a:t>
            </a:r>
            <a:r>
              <a:rPr lang="en-US" b="1" dirty="0">
                <a:latin typeface="Avenir Book"/>
              </a:rPr>
              <a:t>about climate change?</a:t>
            </a:r>
          </a:p>
        </p:txBody>
      </p:sp>
      <p:sp>
        <p:nvSpPr>
          <p:cNvPr id="12" name="Content Placeholder 8"/>
          <p:cNvSpPr>
            <a:spLocks noGrp="1"/>
          </p:cNvSpPr>
          <p:nvPr>
            <p:ph idx="1"/>
          </p:nvPr>
        </p:nvSpPr>
        <p:spPr>
          <a:xfrm>
            <a:off x="2070772" y="1853591"/>
            <a:ext cx="6616028" cy="4272572"/>
          </a:xfrm>
        </p:spPr>
        <p:txBody>
          <a:bodyPr>
            <a:normAutofit/>
          </a:bodyPr>
          <a:lstStyle/>
          <a:p>
            <a:pPr marL="0" indent="0">
              <a:buNone/>
            </a:pPr>
            <a:endParaRPr lang="en-US" dirty="0" smtClean="0">
              <a:latin typeface="Avenir Book"/>
            </a:endParaRPr>
          </a:p>
          <a:p>
            <a:pPr>
              <a:buClr>
                <a:schemeClr val="accent3">
                  <a:lumMod val="75000"/>
                </a:schemeClr>
              </a:buClr>
              <a:buSzPct val="100000"/>
            </a:pPr>
            <a:r>
              <a:rPr lang="en-US" dirty="0" smtClean="0">
                <a:latin typeface="Avenir Book"/>
              </a:rPr>
              <a:t>Scientists agree that we need urgent action.</a:t>
            </a:r>
          </a:p>
          <a:p>
            <a:pPr>
              <a:buClr>
                <a:schemeClr val="accent3">
                  <a:lumMod val="75000"/>
                </a:schemeClr>
              </a:buClr>
              <a:buSzPct val="100000"/>
            </a:pPr>
            <a:endParaRPr lang="en-US" dirty="0" smtClean="0">
              <a:latin typeface="Avenir Book"/>
            </a:endParaRPr>
          </a:p>
          <a:p>
            <a:pPr>
              <a:buClr>
                <a:schemeClr val="accent3">
                  <a:lumMod val="75000"/>
                </a:schemeClr>
              </a:buClr>
              <a:buSzPct val="100000"/>
            </a:pPr>
            <a:r>
              <a:rPr lang="en-US" dirty="0" smtClean="0">
                <a:latin typeface="Avenir Book"/>
              </a:rPr>
              <a:t>Unions must be leaders in the fight against climate change.</a:t>
            </a:r>
            <a:endParaRPr lang="en-US" dirty="0">
              <a:latin typeface="Avenir Book"/>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2520" r="29033" b="9596"/>
          <a:stretch/>
        </p:blipFill>
        <p:spPr>
          <a:xfrm>
            <a:off x="94070" y="0"/>
            <a:ext cx="1716797" cy="5455829"/>
          </a:xfrm>
          <a:prstGeom prst="rect">
            <a:avLst/>
          </a:prstGeom>
        </p:spPr>
      </p:pic>
    </p:spTree>
    <p:extLst>
      <p:ext uri="{BB962C8B-B14F-4D97-AF65-F5344CB8AC3E}">
        <p14:creationId xmlns:p14="http://schemas.microsoft.com/office/powerpoint/2010/main" val="1177329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577" r="10684"/>
          <a:stretch/>
        </p:blipFill>
        <p:spPr>
          <a:xfrm>
            <a:off x="0" y="0"/>
            <a:ext cx="3981373" cy="6858000"/>
          </a:xfrm>
          <a:prstGeom prst="rect">
            <a:avLst/>
          </a:prstGeom>
        </p:spPr>
      </p:pic>
      <p:sp>
        <p:nvSpPr>
          <p:cNvPr id="9" name="Title 1"/>
          <p:cNvSpPr txBox="1">
            <a:spLocks/>
          </p:cNvSpPr>
          <p:nvPr/>
        </p:nvSpPr>
        <p:spPr>
          <a:xfrm>
            <a:off x="4358916" y="274638"/>
            <a:ext cx="4327884" cy="12929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latin typeface="Avenir Book"/>
              </a:rPr>
              <a:t>And the first step is…</a:t>
            </a:r>
            <a:endParaRPr lang="en-US" sz="4000" b="1" dirty="0">
              <a:latin typeface="Avenir Book"/>
            </a:endParaRPr>
          </a:p>
        </p:txBody>
      </p:sp>
      <p:sp>
        <p:nvSpPr>
          <p:cNvPr id="10" name="Content Placeholder 8"/>
          <p:cNvSpPr txBox="1">
            <a:spLocks/>
          </p:cNvSpPr>
          <p:nvPr/>
        </p:nvSpPr>
        <p:spPr>
          <a:xfrm>
            <a:off x="4358916" y="2262909"/>
            <a:ext cx="4327883" cy="38632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5">
                  <a:lumMod val="75000"/>
                </a:schemeClr>
              </a:buClr>
              <a:buSzPct val="100000"/>
            </a:pPr>
            <a:r>
              <a:rPr lang="en-US" sz="3000" dirty="0" smtClean="0">
                <a:latin typeface="Avenir Book"/>
              </a:rPr>
              <a:t>Learn about the issue.</a:t>
            </a:r>
          </a:p>
          <a:p>
            <a:pPr>
              <a:buClr>
                <a:schemeClr val="accent5">
                  <a:lumMod val="75000"/>
                </a:schemeClr>
              </a:buClr>
              <a:buSzPct val="100000"/>
            </a:pPr>
            <a:endParaRPr lang="en-US" sz="3000" dirty="0" smtClean="0">
              <a:latin typeface="Avenir Book"/>
            </a:endParaRPr>
          </a:p>
          <a:p>
            <a:pPr>
              <a:buClr>
                <a:schemeClr val="accent5">
                  <a:lumMod val="75000"/>
                </a:schemeClr>
              </a:buClr>
              <a:buSzPct val="100000"/>
            </a:pPr>
            <a:r>
              <a:rPr lang="en-US" sz="3000" dirty="0" smtClean="0">
                <a:latin typeface="Avenir Book"/>
              </a:rPr>
              <a:t>Talk about climate change with other CUPE members. </a:t>
            </a:r>
            <a:endParaRPr lang="en-US" sz="3000" dirty="0">
              <a:latin typeface="Avenir Book"/>
            </a:endParaRPr>
          </a:p>
        </p:txBody>
      </p:sp>
    </p:spTree>
    <p:extLst>
      <p:ext uri="{BB962C8B-B14F-4D97-AF65-F5344CB8AC3E}">
        <p14:creationId xmlns:p14="http://schemas.microsoft.com/office/powerpoint/2010/main" val="24521240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52562"/>
          </a:xfrm>
        </p:spPr>
        <p:txBody>
          <a:bodyPr>
            <a:normAutofit/>
          </a:bodyPr>
          <a:lstStyle/>
          <a:p>
            <a:pPr algn="l"/>
            <a:r>
              <a:rPr lang="en-US" b="1" dirty="0" smtClean="0">
                <a:latin typeface="Avenir Book"/>
              </a:rPr>
              <a:t>Climate change impacts:</a:t>
            </a:r>
            <a:br>
              <a:rPr lang="en-US" b="1" dirty="0" smtClean="0">
                <a:latin typeface="Avenir Book"/>
              </a:rPr>
            </a:br>
            <a:r>
              <a:rPr lang="en-US" sz="3300" dirty="0" smtClean="0">
                <a:latin typeface="Avenir Book"/>
                <a:cs typeface="Arial"/>
              </a:rPr>
              <a:t>More extreme weather</a:t>
            </a:r>
            <a:endParaRPr lang="en-US" sz="3300" dirty="0">
              <a:latin typeface="Avenir Book"/>
              <a:cs typeface="Arial"/>
            </a:endParaRPr>
          </a:p>
        </p:txBody>
      </p:sp>
      <p:pic>
        <p:nvPicPr>
          <p:cNvPr id="6" name="Content Placeholder 5" descr="giphy.gif"/>
          <p:cNvPicPr>
            <a:picLocks noGrp="1" noChangeAspect="1"/>
          </p:cNvPicPr>
          <p:nvPr>
            <p:ph idx="1"/>
          </p:nvPr>
        </p:nvPicPr>
        <p:blipFill>
          <a:blip r:embed="rId3">
            <a:extLst>
              <a:ext uri="{28A0092B-C50C-407E-A947-70E740481C1C}">
                <a14:useLocalDpi xmlns:a14="http://schemas.microsoft.com/office/drawing/2010/main" val="0"/>
              </a:ext>
            </a:extLst>
          </a:blip>
          <a:srcRect t="9322" b="9322"/>
          <a:stretch>
            <a:fillRect/>
          </a:stretch>
        </p:blipFill>
        <p:spPr>
          <a:xfrm>
            <a:off x="457200" y="1971194"/>
            <a:ext cx="8229600" cy="4525963"/>
          </a:xfrm>
        </p:spPr>
      </p:pic>
    </p:spTree>
    <p:extLst>
      <p:ext uri="{BB962C8B-B14F-4D97-AF65-F5344CB8AC3E}">
        <p14:creationId xmlns:p14="http://schemas.microsoft.com/office/powerpoint/2010/main" val="17124320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latin typeface="Avenir Book"/>
              </a:rPr>
              <a:t>Colder in Canada in 2014 but warmer almost everywhere else</a:t>
            </a:r>
            <a:endParaRPr lang="en-US" sz="4000" b="1" dirty="0">
              <a:latin typeface="Avenir Book"/>
            </a:endParaRPr>
          </a:p>
        </p:txBody>
      </p:sp>
      <p:pic>
        <p:nvPicPr>
          <p:cNvPr id="9" name="Content Placeholder 8"/>
          <p:cNvPicPr>
            <a:picLocks noGrp="1" noChangeAspect="1"/>
          </p:cNvPicPr>
          <p:nvPr>
            <p:ph idx="1"/>
          </p:nvPr>
        </p:nvPicPr>
        <p:blipFill>
          <a:blip r:embed="rId3"/>
          <a:srcRect l="-19963" r="-19963"/>
          <a:stretch>
            <a:fillRect/>
          </a:stretch>
        </p:blipFill>
        <p:spPr>
          <a:xfrm>
            <a:off x="-156767" y="1417638"/>
            <a:ext cx="9300767" cy="5297625"/>
          </a:xfrm>
        </p:spPr>
      </p:pic>
    </p:spTree>
    <p:extLst>
      <p:ext uri="{BB962C8B-B14F-4D97-AF65-F5344CB8AC3E}">
        <p14:creationId xmlns:p14="http://schemas.microsoft.com/office/powerpoint/2010/main" val="222639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819075" y="2877658"/>
            <a:ext cx="6867725" cy="692221"/>
          </a:xfrm>
        </p:spPr>
        <p:txBody>
          <a:bodyPr>
            <a:normAutofit fontScale="90000"/>
          </a:bodyPr>
          <a:lstStyle/>
          <a:p>
            <a:pPr algn="l"/>
            <a:r>
              <a:rPr lang="en-US" b="1" dirty="0" smtClean="0">
                <a:latin typeface="Avenir Book"/>
              </a:rPr>
              <a:t>Hot! </a:t>
            </a:r>
            <a:endParaRPr lang="en-US" b="1" dirty="0">
              <a:latin typeface="Avenir Book"/>
            </a:endParaRPr>
          </a:p>
        </p:txBody>
      </p:sp>
      <p:sp>
        <p:nvSpPr>
          <p:cNvPr id="12" name="Content Placeholder 8"/>
          <p:cNvSpPr>
            <a:spLocks noGrp="1"/>
          </p:cNvSpPr>
          <p:nvPr>
            <p:ph idx="1"/>
          </p:nvPr>
        </p:nvSpPr>
        <p:spPr>
          <a:xfrm>
            <a:off x="1819075" y="3810159"/>
            <a:ext cx="6867724" cy="4970497"/>
          </a:xfrm>
        </p:spPr>
        <p:txBody>
          <a:bodyPr>
            <a:normAutofit/>
          </a:bodyPr>
          <a:lstStyle/>
          <a:p>
            <a:pPr marL="0" indent="0">
              <a:lnSpc>
                <a:spcPct val="120000"/>
              </a:lnSpc>
              <a:buNone/>
            </a:pPr>
            <a:r>
              <a:rPr lang="en-US" sz="2800" dirty="0" smtClean="0">
                <a:latin typeface="Avenir Book"/>
              </a:rPr>
              <a:t>2015 was the hottest year on record:</a:t>
            </a:r>
          </a:p>
          <a:p>
            <a:pPr>
              <a:lnSpc>
                <a:spcPct val="120000"/>
              </a:lnSpc>
              <a:buClr>
                <a:schemeClr val="accent3">
                  <a:lumMod val="75000"/>
                </a:schemeClr>
              </a:buClr>
              <a:buSzPct val="100000"/>
            </a:pPr>
            <a:r>
              <a:rPr lang="en-US" sz="2800" dirty="0" smtClean="0">
                <a:latin typeface="Avenir Book"/>
              </a:rPr>
              <a:t>0.9</a:t>
            </a:r>
            <a:r>
              <a:rPr lang="en-US" sz="2800" baseline="30000" dirty="0" smtClean="0">
                <a:latin typeface="Avenir Book"/>
              </a:rPr>
              <a:t>o</a:t>
            </a:r>
            <a:r>
              <a:rPr lang="en-US" sz="2800" dirty="0" smtClean="0">
                <a:latin typeface="Avenir Book"/>
              </a:rPr>
              <a:t>C above 20</a:t>
            </a:r>
            <a:r>
              <a:rPr lang="en-US" sz="2800" baseline="30000" dirty="0" smtClean="0">
                <a:latin typeface="Avenir Book"/>
              </a:rPr>
              <a:t>th</a:t>
            </a:r>
            <a:r>
              <a:rPr lang="en-US" sz="2800" dirty="0" smtClean="0">
                <a:latin typeface="Avenir Book"/>
              </a:rPr>
              <a:t> century average.</a:t>
            </a:r>
          </a:p>
          <a:p>
            <a:pPr>
              <a:lnSpc>
                <a:spcPct val="120000"/>
              </a:lnSpc>
              <a:buClr>
                <a:schemeClr val="accent3">
                  <a:lumMod val="75000"/>
                </a:schemeClr>
              </a:buClr>
              <a:buSzPct val="100000"/>
            </a:pPr>
            <a:r>
              <a:rPr lang="en-US" sz="2800" dirty="0" smtClean="0">
                <a:latin typeface="Avenir Book"/>
              </a:rPr>
              <a:t>Five hottest years on record: 2015, 2014, 2010, 2013 and 2005</a:t>
            </a:r>
            <a:r>
              <a:rPr lang="en-US" sz="2500" dirty="0" smtClean="0"/>
              <a:t>.</a:t>
            </a:r>
            <a:endParaRPr lang="en-US" sz="25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60" r="6925" b="28925"/>
          <a:stretch/>
        </p:blipFill>
        <p:spPr>
          <a:xfrm>
            <a:off x="0" y="0"/>
            <a:ext cx="4782224" cy="3181969"/>
          </a:xfrm>
          <a:prstGeom prst="rect">
            <a:avLst/>
          </a:prstGeom>
        </p:spPr>
      </p:pic>
    </p:spTree>
    <p:extLst>
      <p:ext uri="{BB962C8B-B14F-4D97-AF65-F5344CB8AC3E}">
        <p14:creationId xmlns:p14="http://schemas.microsoft.com/office/powerpoint/2010/main" val="733896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Enviro">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955D93DC72C44E9BAD2646A0807CE4" ma:contentTypeVersion="3" ma:contentTypeDescription="Create a new document." ma:contentTypeScope="" ma:versionID="0cbbbd9ee275e8817e2eb94e7e5d9bbd">
  <xsd:schema xmlns:xsd="http://www.w3.org/2001/XMLSchema" xmlns:xs="http://www.w3.org/2001/XMLSchema" xmlns:p="http://schemas.microsoft.com/office/2006/metadata/properties" xmlns:ns2="62999ac9-b2e4-4985-b80d-45e469d9cf2f" targetNamespace="http://schemas.microsoft.com/office/2006/metadata/properties" ma:root="true" ma:fieldsID="8d1ec80aa3d8fa4689d937b3509f36d1" ns2:_="">
    <xsd:import namespace="62999ac9-b2e4-4985-b80d-45e469d9cf2f"/>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999ac9-b2e4-4985-b80d-45e469d9cf2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F1FE95E-AB49-49FD-8C28-9DDB6BBC61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999ac9-b2e4-4985-b80d-45e469d9cf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4941E4-78B4-425A-8DEB-5EAEFFED6DDB}">
  <ds:schemaRefs>
    <ds:schemaRef ds:uri="http://schemas.microsoft.com/sharepoint/v3/contenttype/forms"/>
  </ds:schemaRefs>
</ds:datastoreItem>
</file>

<file path=customXml/itemProps3.xml><?xml version="1.0" encoding="utf-8"?>
<ds:datastoreItem xmlns:ds="http://schemas.openxmlformats.org/officeDocument/2006/customXml" ds:itemID="{2D1A068C-9DE6-4D6E-9ADF-A026DB7F2C53}">
  <ds:schemaRefs>
    <ds:schemaRef ds:uri="http://schemas.microsoft.com/office/infopath/2007/PartnerControls"/>
    <ds:schemaRef ds:uri="http://purl.org/dc/elements/1.1/"/>
    <ds:schemaRef ds:uri="http://schemas.microsoft.com/office/2006/metadata/properties"/>
    <ds:schemaRef ds:uri="http://purl.org/dc/terms/"/>
    <ds:schemaRef ds:uri="62999ac9-b2e4-4985-b80d-45e469d9cf2f"/>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Enviro.thmx</Template>
  <TotalTime>20407</TotalTime>
  <Words>2532</Words>
  <Application>Microsoft Office PowerPoint</Application>
  <PresentationFormat>On-screen Show (4:3)</PresentationFormat>
  <Paragraphs>385</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Arial Black</vt:lpstr>
      <vt:lpstr>Avenir Book</vt:lpstr>
      <vt:lpstr>Calibri</vt:lpstr>
      <vt:lpstr>Wingdings</vt:lpstr>
      <vt:lpstr>Enviro</vt:lpstr>
      <vt:lpstr>PowerPoint Presentation</vt:lpstr>
      <vt:lpstr>CUPE activists rally for climate jobs, November 2015. </vt:lpstr>
      <vt:lpstr>PowerPoint Presentation</vt:lpstr>
      <vt:lpstr>PowerPoint Presentation</vt:lpstr>
      <vt:lpstr>Why are we talking about climate change?</vt:lpstr>
      <vt:lpstr>PowerPoint Presentation</vt:lpstr>
      <vt:lpstr>Climate change impacts: More extreme weather</vt:lpstr>
      <vt:lpstr>Colder in Canada in 2014 but warmer almost everywhere else</vt:lpstr>
      <vt:lpstr>Hot! </vt:lpstr>
      <vt:lpstr>Calgary, June 22nd 2013</vt:lpstr>
      <vt:lpstr>Alberta Flood</vt:lpstr>
      <vt:lpstr>Toronto, July 8th 2013</vt:lpstr>
      <vt:lpstr>Massive storms</vt:lpstr>
      <vt:lpstr>Flash floods</vt:lpstr>
      <vt:lpstr>Flash floods</vt:lpstr>
      <vt:lpstr>Drought</vt:lpstr>
      <vt:lpstr>Drought &amp; water supply</vt:lpstr>
      <vt:lpstr>Wild fires</vt:lpstr>
      <vt:lpstr>Melting permafrost</vt:lpstr>
      <vt:lpstr>Systems vulnerable to climate</vt:lpstr>
      <vt:lpstr>Discussion question:   What effects linked to climate change have you experienced or seen where you live and work? </vt:lpstr>
      <vt:lpstr>Climate change:  The proof</vt:lpstr>
      <vt:lpstr> Burning fossil fuels releases greenhouse gases (GHGs) into the atmosphere.  GHGs build up over time and disrupt the chemistry of the atmosphere.  </vt:lpstr>
      <vt:lpstr>What are the main types of GHGs?</vt:lpstr>
      <vt:lpstr>Where do greenhouse gases come from?</vt:lpstr>
      <vt:lpstr>Some stats &amp; impacts:</vt:lpstr>
      <vt:lpstr>The science of climate change</vt:lpstr>
      <vt:lpstr>IPCC conclusions: </vt:lpstr>
      <vt:lpstr>Historic Fossil Fuel Emissions (the “hockey stick” graph)</vt:lpstr>
      <vt:lpstr>This is what you call a warming trend:</vt:lpstr>
      <vt:lpstr>Discussion question:    If these trends continue, what do you think the impacts will be in the next 25 or 50 years?   </vt:lpstr>
      <vt:lpstr>There are solutions!</vt:lpstr>
      <vt:lpstr>Activism: CUPE climate rally, November 2015</vt:lpstr>
      <vt:lpstr>Green workplace actions:</vt:lpstr>
      <vt:lpstr>Legislation and regulation</vt:lpstr>
      <vt:lpstr>Climate jobs and greening the economy</vt:lpstr>
      <vt:lpstr>Discussion questions:</vt:lpstr>
      <vt:lpstr>CUPE and the climate</vt:lpstr>
    </vt:vector>
  </TitlesOfParts>
  <Company>CUPE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Firth</dc:creator>
  <cp:lastModifiedBy>Monique Diotte</cp:lastModifiedBy>
  <cp:revision>180</cp:revision>
  <cp:lastPrinted>2016-04-22T15:35:04Z</cp:lastPrinted>
  <dcterms:created xsi:type="dcterms:W3CDTF">2015-02-27T17:14:42Z</dcterms:created>
  <dcterms:modified xsi:type="dcterms:W3CDTF">2016-04-22T15:52:55Z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0x010100A2955D93DC72C44E9BAD2646A0807CE4</vt:lpwstr>
  </property>
</Properties>
</file>