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1" r:id="rId3"/>
    <p:sldId id="292" r:id="rId4"/>
    <p:sldId id="293" r:id="rId5"/>
    <p:sldId id="289" r:id="rId6"/>
    <p:sldId id="297" r:id="rId7"/>
    <p:sldId id="294" r:id="rId8"/>
    <p:sldId id="295" r:id="rId9"/>
    <p:sldId id="296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0056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33" autoAdjust="0"/>
    <p:restoredTop sz="72973" autoAdjust="0"/>
  </p:normalViewPr>
  <p:slideViewPr>
    <p:cSldViewPr>
      <p:cViewPr varScale="1">
        <p:scale>
          <a:sx n="53" d="100"/>
          <a:sy n="53" d="100"/>
        </p:scale>
        <p:origin x="15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7585422-BB72-46D6-A76A-A726C989FCCA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F06680-5A32-45F1-962C-9BD2A5905153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6162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Tx/>
              <a:buChar char="-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06680-5A32-45F1-962C-9BD2A5905153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0873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06680-5A32-45F1-962C-9BD2A5905153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24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06680-5A32-45F1-962C-9BD2A5905153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9907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06680-5A32-45F1-962C-9BD2A5905153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58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06680-5A32-45F1-962C-9BD2A5905153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9335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ront-pa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45024"/>
            <a:ext cx="7772400" cy="8195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kumimoji="0" lang="en-CA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/>
                <a:ea typeface="+mj-ea"/>
                <a:cs typeface="Open San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50405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898989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defRPr sz="2400"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 sz="2000">
                <a:latin typeface="Arial" pitchFamily="34" charset="0"/>
                <a:cs typeface="Arial" pitchFamily="34" charset="0"/>
              </a:defRPr>
            </a:lvl3pPr>
            <a:lvl4pPr>
              <a:lnSpc>
                <a:spcPct val="150000"/>
              </a:lnSpc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2800" b="1" cap="all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g1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68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600200"/>
            <a:ext cx="77768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47864" y="6356350"/>
            <a:ext cx="1629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</a:lstStyle>
          <a:p>
            <a:fld id="{183CB6BB-DF26-43A3-9E36-28A2479D8ABB}" type="datetimeFigureOut">
              <a:rPr lang="en-CA" smtClean="0"/>
              <a:pPr/>
              <a:t>2016-10-28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7605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8384" y="6356350"/>
            <a:ext cx="658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</a:lstStyle>
          <a:p>
            <a:fld id="{74A49D4B-4FC5-4EC4-83EA-85D44B0E38C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AA0056"/>
          </a:solidFill>
          <a:latin typeface="Open Sans" pitchFamily="34" charset="0"/>
          <a:ea typeface="Open Sans" pitchFamily="34" charset="0"/>
          <a:cs typeface="Open Sans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Museo Slab 500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Museo Slab 5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Museo Slab 5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Museo Slab 5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Museo Slab 5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45024"/>
            <a:ext cx="7772400" cy="1155576"/>
          </a:xfrm>
        </p:spPr>
        <p:txBody>
          <a:bodyPr>
            <a:normAutofit/>
          </a:bodyPr>
          <a:lstStyle/>
          <a:p>
            <a:pPr algn="ctr"/>
            <a:r>
              <a:rPr lang="en-CA" dirty="0">
                <a:latin typeface="+mj-lt"/>
              </a:rPr>
              <a:t>Setting the Stage for Discussions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90600"/>
          </a:xfrm>
        </p:spPr>
        <p:txBody>
          <a:bodyPr>
            <a:normAutofit/>
          </a:bodyPr>
          <a:lstStyle/>
          <a:p>
            <a:r>
              <a:rPr lang="en-CA" sz="2800" dirty="0">
                <a:latin typeface="+mj-lt"/>
              </a:rPr>
              <a:t>Our policy work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162800" y="5867400"/>
            <a:ext cx="167640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000" dirty="0"/>
              <a:t>SR:rdt/cope491</a:t>
            </a:r>
          </a:p>
        </p:txBody>
      </p:sp>
    </p:spTree>
    <p:extLst>
      <p:ext uri="{BB962C8B-B14F-4D97-AF65-F5344CB8AC3E}">
        <p14:creationId xmlns:p14="http://schemas.microsoft.com/office/powerpoint/2010/main" val="141688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Truth and Reconciliation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981200"/>
            <a:ext cx="7760106" cy="3086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CUPE Child Care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CA" dirty="0"/>
              <a:t>We represent 12,000 members that work in the sector or work delivering ECE programs.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CA" dirty="0"/>
              <a:t>We represent members in the child care sector for every province except PEI and New Brunswick.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CUPE’s Child Care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National Child Care Working Group: Provides advice to CUPE’s NEB on a range of child care issues.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National Child Care Sector Council: national vehicle for members to communicate within their respective sectors. </a:t>
            </a:r>
          </a:p>
        </p:txBody>
      </p:sp>
    </p:spTree>
    <p:extLst>
      <p:ext uri="{BB962C8B-B14F-4D97-AF65-F5344CB8AC3E}">
        <p14:creationId xmlns:p14="http://schemas.microsoft.com/office/powerpoint/2010/main" val="1520704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CUPE’s Child Care Policy</a:t>
            </a:r>
          </a:p>
        </p:txBody>
      </p:sp>
      <p:pic>
        <p:nvPicPr>
          <p:cNvPr id="2050" name="Picture 2" descr="mage result for cupe early learning and child care: It's ti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68" y="1600200"/>
            <a:ext cx="5793432" cy="434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488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CUPE’s Leave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Complementing the provision of child care facilities, parental rights must be enshrined in legislation: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Paid parental leave available to either parent for the care of a child up to a joint total of one year after birth or adoption, with the accumulation of seniority and all benefits maintained during the period of leave;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Parents be guaranteed paid leave up ten days per year for the care of their children who are ill or who have special needs requiring parental attention.</a:t>
            </a:r>
          </a:p>
        </p:txBody>
      </p:sp>
    </p:spTree>
    <p:extLst>
      <p:ext uri="{BB962C8B-B14F-4D97-AF65-F5344CB8AC3E}">
        <p14:creationId xmlns:p14="http://schemas.microsoft.com/office/powerpoint/2010/main" val="829269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ECEC System for All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323" y="1600200"/>
            <a:ext cx="7589355" cy="4525963"/>
          </a:xfrm>
        </p:spPr>
      </p:pic>
    </p:spTree>
    <p:extLst>
      <p:ext uri="{BB962C8B-B14F-4D97-AF65-F5344CB8AC3E}">
        <p14:creationId xmlns:p14="http://schemas.microsoft.com/office/powerpoint/2010/main" val="34221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Vision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1612357"/>
            <a:ext cx="7775575" cy="4501648"/>
          </a:xfrm>
        </p:spPr>
      </p:pic>
    </p:spTree>
    <p:extLst>
      <p:ext uri="{BB962C8B-B14F-4D97-AF65-F5344CB8AC3E}">
        <p14:creationId xmlns:p14="http://schemas.microsoft.com/office/powerpoint/2010/main" val="300233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Negotiations for a national Early Learning and Child Care Framework. 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$500 M in 2017 budget, of which $100 M is earmarked for Indigenous child care.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importance of political pressure.</a:t>
            </a:r>
          </a:p>
        </p:txBody>
      </p:sp>
    </p:spTree>
    <p:extLst>
      <p:ext uri="{BB962C8B-B14F-4D97-AF65-F5344CB8AC3E}">
        <p14:creationId xmlns:p14="http://schemas.microsoft.com/office/powerpoint/2010/main" val="935494785"/>
      </p:ext>
    </p:extLst>
  </p:cSld>
  <p:clrMapOvr>
    <a:masterClrMapping/>
  </p:clrMapOvr>
</p:sld>
</file>

<file path=ppt/theme/theme1.xml><?xml version="1.0" encoding="utf-8"?>
<a:theme xmlns:a="http://schemas.openxmlformats.org/drawingml/2006/main" name="CUPE_Web_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CUPE_Web_Presentation</Template>
  <TotalTime>14407</TotalTime>
  <Words>234</Words>
  <Application>Microsoft Office PowerPoint</Application>
  <PresentationFormat>On-screen Show (4:3)</PresentationFormat>
  <Paragraphs>27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Museo Slab 500</vt:lpstr>
      <vt:lpstr>Open Sans</vt:lpstr>
      <vt:lpstr>Open Sans Light</vt:lpstr>
      <vt:lpstr>CUPE_Web_Presentation</vt:lpstr>
      <vt:lpstr>Setting the Stage for Discussions</vt:lpstr>
      <vt:lpstr>Truth and Reconciliation</vt:lpstr>
      <vt:lpstr>CUPE Child Care Members</vt:lpstr>
      <vt:lpstr>CUPE’s Child Care Structures</vt:lpstr>
      <vt:lpstr>CUPE’s Child Care Policy</vt:lpstr>
      <vt:lpstr>CUPE’s Leave Policy</vt:lpstr>
      <vt:lpstr>An ECEC System for All</vt:lpstr>
      <vt:lpstr>A Vision</vt:lpstr>
      <vt:lpstr>Political Context</vt:lpstr>
      <vt:lpstr>Thank you!</vt:lpstr>
    </vt:vector>
  </TitlesOfParts>
  <Company>Canadian Union of Public Employees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Care Sector Profile</dc:title>
  <dc:creator>geburley</dc:creator>
  <cp:lastModifiedBy>Lee Cloutier</cp:lastModifiedBy>
  <cp:revision>238</cp:revision>
  <cp:lastPrinted>2016-09-14T18:48:04Z</cp:lastPrinted>
  <dcterms:created xsi:type="dcterms:W3CDTF">2014-10-01T14:33:31Z</dcterms:created>
  <dcterms:modified xsi:type="dcterms:W3CDTF">2016-10-28T15:01:20Z</dcterms:modified>
</cp:coreProperties>
</file>