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charts/chart11.xml" ContentType="application/vnd.openxmlformats-officedocument.drawingml.chart+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charts/chart6.xml" ContentType="application/vnd.openxmlformats-officedocument.drawingml.chart+xml"/>
  <Default Extension="vml" ContentType="application/vnd.openxmlformats-officedocument.vmlDrawing"/>
  <Override PartName="/ppt/notesSlides/notesSlide11.xml" ContentType="application/vnd.openxmlformats-officedocument.presentationml.notesSlide+xml"/>
  <Override PartName="/ppt/charts/chart10.xml" ContentType="application/vnd.openxmlformats-officedocument.drawingml.char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03" r:id="rId3"/>
    <p:sldId id="307" r:id="rId4"/>
    <p:sldId id="312" r:id="rId5"/>
    <p:sldId id="284" r:id="rId6"/>
    <p:sldId id="310" r:id="rId7"/>
    <p:sldId id="319" r:id="rId8"/>
    <p:sldId id="295" r:id="rId9"/>
    <p:sldId id="298" r:id="rId10"/>
    <p:sldId id="281" r:id="rId11"/>
    <p:sldId id="296" r:id="rId12"/>
    <p:sldId id="305" r:id="rId13"/>
    <p:sldId id="306" r:id="rId14"/>
    <p:sldId id="285" r:id="rId15"/>
    <p:sldId id="286" r:id="rId16"/>
    <p:sldId id="273" r:id="rId17"/>
    <p:sldId id="315" r:id="rId18"/>
    <p:sldId id="314" r:id="rId19"/>
    <p:sldId id="288" r:id="rId20"/>
    <p:sldId id="291" r:id="rId21"/>
    <p:sldId id="317" r:id="rId22"/>
    <p:sldId id="292"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FE0000"/>
    <a:srgbClr val="FF434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64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00" d="100"/>
          <a:sy n="100" d="100"/>
        </p:scale>
        <p:origin x="-816" y="66"/>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tsanger\Desktop\Presentations%202010\OSBCC%20Presentation%20April%202010.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tsanger\Desktop\Presentations%202010\JE%20Presentation%20May%202010.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tsanger\Desktop\Presentations%202010\JE%20Presentation%20May%202010.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tsanger\My%20Documents\My%20Dropbox\FCM%20201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ECB%20201006%20June\ECB%2020100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tsanger\Desktop\Presentations%202010\Western%20Muni%20June%202010\Western%20Muni%20presentatio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tsanger\Desktop\Presentations%202010\Western%20Muni%20June%202010\Western%20Muni%20presentation.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tsanger\Desktop\Presentations%202010\Western%20Muni%20June%202010\Western%20Muni%20presentation.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tsanger\Desktop\Presentations%202009\NB%20Presentation.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tsanger\Desktop\Presentations%202009%20Winter\BC%20Presentation%20Feb%202009%20Economy.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tsanger\Desktop\Saez%20Income%20Inequality.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tsanger\Desktop\Presentations%202010\OSBCC%20Presentation%20April%2020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Sheet1!$B$31</c:f>
              <c:strCache>
                <c:ptCount val="1"/>
                <c:pt idx="0">
                  <c:v>GDP Growth</c:v>
                </c:pt>
              </c:strCache>
            </c:strRef>
          </c:tx>
          <c:spPr>
            <a:ln w="50800"/>
          </c:spPr>
          <c:marker>
            <c:symbol val="none"/>
          </c:marker>
          <c:cat>
            <c:numRef>
              <c:f>Sheet1!$C$30:$L$30</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Sheet1!$C$31:$L$31</c:f>
              <c:numCache>
                <c:formatCode>0.0%</c:formatCode>
                <c:ptCount val="10"/>
                <c:pt idx="0">
                  <c:v>3.0000000000000009E-2</c:v>
                </c:pt>
                <c:pt idx="1">
                  <c:v>2.9000000000000008E-2</c:v>
                </c:pt>
                <c:pt idx="2">
                  <c:v>2.5000000000000008E-2</c:v>
                </c:pt>
                <c:pt idx="3">
                  <c:v>4.0000000000000114E-3</c:v>
                </c:pt>
                <c:pt idx="4">
                  <c:v>-2.6000000000000009E-2</c:v>
                </c:pt>
              </c:numCache>
            </c:numRef>
          </c:val>
        </c:ser>
        <c:ser>
          <c:idx val="1"/>
          <c:order val="1"/>
          <c:tx>
            <c:strRef>
              <c:f>Sheet1!$B$32</c:f>
              <c:strCache>
                <c:ptCount val="1"/>
                <c:pt idx="0">
                  <c:v>GDP forecast</c:v>
                </c:pt>
              </c:strCache>
            </c:strRef>
          </c:tx>
          <c:spPr>
            <a:ln w="50800">
              <a:solidFill>
                <a:schemeClr val="accent1">
                  <a:lumMod val="75000"/>
                </a:schemeClr>
              </a:solidFill>
              <a:prstDash val="sysDash"/>
            </a:ln>
          </c:spPr>
          <c:marker>
            <c:symbol val="none"/>
          </c:marker>
          <c:cat>
            <c:numRef>
              <c:f>Sheet1!$C$30:$L$30</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Sheet1!$C$32:$L$32</c:f>
              <c:numCache>
                <c:formatCode>General</c:formatCode>
                <c:ptCount val="10"/>
                <c:pt idx="4" formatCode="0.0%">
                  <c:v>-2.6000000000000009E-2</c:v>
                </c:pt>
                <c:pt idx="5" formatCode="0.0%">
                  <c:v>2.4000000000000007E-2</c:v>
                </c:pt>
                <c:pt idx="6" formatCode="0.0%">
                  <c:v>3.4000000000000009E-2</c:v>
                </c:pt>
                <c:pt idx="7" formatCode="0.0%">
                  <c:v>3.1000000000000114E-2</c:v>
                </c:pt>
                <c:pt idx="8" formatCode="0.0%">
                  <c:v>2.9000000000000008E-2</c:v>
                </c:pt>
                <c:pt idx="9" formatCode="0.0%">
                  <c:v>2.6000000000000009E-2</c:v>
                </c:pt>
              </c:numCache>
            </c:numRef>
          </c:val>
        </c:ser>
        <c:ser>
          <c:idx val="2"/>
          <c:order val="2"/>
          <c:tx>
            <c:strRef>
              <c:f>Sheet1!$B$33</c:f>
              <c:strCache>
                <c:ptCount val="1"/>
                <c:pt idx="0">
                  <c:v>Unemployment rate</c:v>
                </c:pt>
              </c:strCache>
            </c:strRef>
          </c:tx>
          <c:spPr>
            <a:ln w="50800">
              <a:solidFill>
                <a:srgbClr val="C00000"/>
              </a:solidFill>
            </a:ln>
          </c:spPr>
          <c:marker>
            <c:symbol val="none"/>
          </c:marker>
          <c:cat>
            <c:numRef>
              <c:f>Sheet1!$C$30:$L$30</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Sheet1!$C$33:$L$33</c:f>
              <c:numCache>
                <c:formatCode>0.0%</c:formatCode>
                <c:ptCount val="10"/>
                <c:pt idx="0">
                  <c:v>6.8000000000000019E-2</c:v>
                </c:pt>
                <c:pt idx="1">
                  <c:v>6.3000000000000014E-2</c:v>
                </c:pt>
                <c:pt idx="2">
                  <c:v>6.0000000000000019E-2</c:v>
                </c:pt>
                <c:pt idx="3">
                  <c:v>6.1000000000000013E-2</c:v>
                </c:pt>
                <c:pt idx="4">
                  <c:v>8.3000000000000143E-2</c:v>
                </c:pt>
              </c:numCache>
            </c:numRef>
          </c:val>
        </c:ser>
        <c:ser>
          <c:idx val="3"/>
          <c:order val="3"/>
          <c:tx>
            <c:strRef>
              <c:f>Sheet1!$B$34</c:f>
              <c:strCache>
                <c:ptCount val="1"/>
                <c:pt idx="0">
                  <c:v>Unemployment rate forecast</c:v>
                </c:pt>
              </c:strCache>
            </c:strRef>
          </c:tx>
          <c:spPr>
            <a:ln w="50800">
              <a:solidFill>
                <a:srgbClr val="C00000"/>
              </a:solidFill>
              <a:prstDash val="sysDash"/>
            </a:ln>
          </c:spPr>
          <c:marker>
            <c:symbol val="none"/>
          </c:marker>
          <c:cat>
            <c:numRef>
              <c:f>Sheet1!$C$30:$L$30</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Sheet1!$C$34:$L$34</c:f>
              <c:numCache>
                <c:formatCode>General</c:formatCode>
                <c:ptCount val="10"/>
                <c:pt idx="4" formatCode="0.0%">
                  <c:v>8.3000000000000143E-2</c:v>
                </c:pt>
                <c:pt idx="5" formatCode="0.0%">
                  <c:v>8.5000000000000034E-2</c:v>
                </c:pt>
                <c:pt idx="6" formatCode="0.0%">
                  <c:v>7.9000000000000223E-2</c:v>
                </c:pt>
                <c:pt idx="7" formatCode="0.0%">
                  <c:v>7.4000000000000024E-2</c:v>
                </c:pt>
                <c:pt idx="8" formatCode="0.0%">
                  <c:v>6.9000000000000131E-2</c:v>
                </c:pt>
                <c:pt idx="9" formatCode="0.0%">
                  <c:v>6.6000000000000017E-2</c:v>
                </c:pt>
              </c:numCache>
            </c:numRef>
          </c:val>
        </c:ser>
        <c:marker val="1"/>
        <c:axId val="93358336"/>
        <c:axId val="101540608"/>
      </c:lineChart>
      <c:catAx>
        <c:axId val="93358336"/>
        <c:scaling>
          <c:orientation val="minMax"/>
        </c:scaling>
        <c:axPos val="b"/>
        <c:numFmt formatCode="General" sourceLinked="1"/>
        <c:tickLblPos val="low"/>
        <c:txPr>
          <a:bodyPr rot="-5400000" vert="horz"/>
          <a:lstStyle/>
          <a:p>
            <a:pPr>
              <a:defRPr sz="1200" b="1"/>
            </a:pPr>
            <a:endParaRPr lang="en-US"/>
          </a:p>
        </c:txPr>
        <c:crossAx val="101540608"/>
        <c:crosses val="autoZero"/>
        <c:auto val="1"/>
        <c:lblAlgn val="ctr"/>
        <c:lblOffset val="100"/>
      </c:catAx>
      <c:valAx>
        <c:axId val="101540608"/>
        <c:scaling>
          <c:orientation val="minMax"/>
        </c:scaling>
        <c:axPos val="l"/>
        <c:majorGridlines/>
        <c:numFmt formatCode="0%" sourceLinked="0"/>
        <c:tickLblPos val="nextTo"/>
        <c:txPr>
          <a:bodyPr/>
          <a:lstStyle/>
          <a:p>
            <a:pPr>
              <a:defRPr sz="1200" b="1"/>
            </a:pPr>
            <a:endParaRPr lang="en-US"/>
          </a:p>
        </c:txPr>
        <c:crossAx val="93358336"/>
        <c:crosses val="autoZero"/>
        <c:crossBetween val="between"/>
      </c:valAx>
    </c:plotArea>
    <c:legend>
      <c:legendPos val="b"/>
      <c:layout/>
      <c:txPr>
        <a:bodyPr/>
        <a:lstStyle/>
        <a:p>
          <a:pPr>
            <a:defRPr sz="1200"/>
          </a:pPr>
          <a:endParaRPr lang="en-US"/>
        </a:p>
      </c:txPr>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sysClr val="windowText" lastClr="000000"/>
                </a:solidFill>
                <a:latin typeface="+mn-lt"/>
                <a:ea typeface="+mn-ea"/>
                <a:cs typeface="+mn-cs"/>
              </a:defRPr>
            </a:pPr>
            <a:r>
              <a:rPr lang="en-US" sz="1600"/>
              <a:t>Average</a:t>
            </a:r>
            <a:r>
              <a:rPr lang="en-US" sz="1600" baseline="0"/>
              <a:t> Wage and Salary</a:t>
            </a:r>
          </a:p>
          <a:p>
            <a:pPr marL="0" marR="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sysClr val="windowText" lastClr="000000"/>
                </a:solidFill>
                <a:latin typeface="+mn-lt"/>
                <a:ea typeface="+mn-ea"/>
                <a:cs typeface="+mn-cs"/>
              </a:defRPr>
            </a:pPr>
            <a:r>
              <a:rPr lang="en-US" sz="1600" b="1" i="0" baseline="0"/>
              <a:t>2006 Census Data, all Occupations </a:t>
            </a:r>
            <a:r>
              <a:rPr lang="en-US" sz="1600" baseline="0"/>
              <a:t> </a:t>
            </a:r>
          </a:p>
          <a:p>
            <a:pPr marL="0" marR="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sysClr val="windowText" lastClr="000000"/>
                </a:solidFill>
                <a:latin typeface="+mn-lt"/>
                <a:ea typeface="+mn-ea"/>
                <a:cs typeface="+mn-cs"/>
              </a:defRPr>
            </a:pPr>
            <a:r>
              <a:rPr lang="en-US" sz="1600" baseline="0"/>
              <a:t>Men and Women FT/FY Workers</a:t>
            </a:r>
          </a:p>
        </c:rich>
      </c:tx>
      <c:layout>
        <c:manualLayout>
          <c:xMode val="edge"/>
          <c:yMode val="edge"/>
          <c:x val="0.14361904761904801"/>
          <c:y val="1.6494841790222807E-2"/>
        </c:manualLayout>
      </c:layout>
    </c:title>
    <c:plotArea>
      <c:layout>
        <c:manualLayout>
          <c:layoutTarget val="inner"/>
          <c:xMode val="edge"/>
          <c:yMode val="edge"/>
          <c:x val="0.142803839660887"/>
          <c:y val="0.19415671406287696"/>
          <c:w val="0.7389816765862024"/>
          <c:h val="0.60622623214251425"/>
        </c:manualLayout>
      </c:layout>
      <c:barChart>
        <c:barDir val="col"/>
        <c:grouping val="clustered"/>
        <c:ser>
          <c:idx val="0"/>
          <c:order val="0"/>
          <c:tx>
            <c:strRef>
              <c:f>'PS Wage Diffs'!$C$6</c:f>
              <c:strCache>
                <c:ptCount val="1"/>
                <c:pt idx="0">
                  <c:v>    "Private" Sector</c:v>
                </c:pt>
              </c:strCache>
            </c:strRef>
          </c:tx>
          <c:spPr>
            <a:ln>
              <a:solidFill>
                <a:schemeClr val="tx1"/>
              </a:solidFill>
            </a:ln>
          </c:spPr>
          <c:cat>
            <c:strRef>
              <c:f>'PS Wage Diffs'!$B$7:$B$10</c:f>
              <c:strCache>
                <c:ptCount val="4"/>
                <c:pt idx="0">
                  <c:v>Total - Age Groups</c:v>
                </c:pt>
                <c:pt idx="1">
                  <c:v>  15 to 24 years</c:v>
                </c:pt>
                <c:pt idx="2">
                  <c:v>  25 to 40 years</c:v>
                </c:pt>
                <c:pt idx="3">
                  <c:v>  41 years and over</c:v>
                </c:pt>
              </c:strCache>
            </c:strRef>
          </c:cat>
          <c:val>
            <c:numRef>
              <c:f>'PS Wage Diffs'!$C$7:$C$10</c:f>
              <c:numCache>
                <c:formatCode>General</c:formatCode>
                <c:ptCount val="4"/>
                <c:pt idx="0">
                  <c:v>51247</c:v>
                </c:pt>
                <c:pt idx="1">
                  <c:v>23892</c:v>
                </c:pt>
                <c:pt idx="2">
                  <c:v>46979</c:v>
                </c:pt>
                <c:pt idx="3">
                  <c:v>58581</c:v>
                </c:pt>
              </c:numCache>
            </c:numRef>
          </c:val>
        </c:ser>
        <c:ser>
          <c:idx val="1"/>
          <c:order val="1"/>
          <c:tx>
            <c:strRef>
              <c:f>'PS Wage Diffs'!$D$6</c:f>
              <c:strCache>
                <c:ptCount val="1"/>
                <c:pt idx="0">
                  <c:v>    "Public" Sector</c:v>
                </c:pt>
              </c:strCache>
            </c:strRef>
          </c:tx>
          <c:spPr>
            <a:solidFill>
              <a:srgbClr val="00B050"/>
            </a:solidFill>
            <a:ln w="38100">
              <a:solidFill>
                <a:prstClr val="black"/>
              </a:solidFill>
            </a:ln>
          </c:spPr>
          <c:cat>
            <c:strRef>
              <c:f>'PS Wage Diffs'!$B$7:$B$10</c:f>
              <c:strCache>
                <c:ptCount val="4"/>
                <c:pt idx="0">
                  <c:v>Total - Age Groups</c:v>
                </c:pt>
                <c:pt idx="1">
                  <c:v>  15 to 24 years</c:v>
                </c:pt>
                <c:pt idx="2">
                  <c:v>  25 to 40 years</c:v>
                </c:pt>
                <c:pt idx="3">
                  <c:v>  41 years and over</c:v>
                </c:pt>
              </c:strCache>
            </c:strRef>
          </c:cat>
          <c:val>
            <c:numRef>
              <c:f>'PS Wage Diffs'!$D$7:$D$10</c:f>
              <c:numCache>
                <c:formatCode>General</c:formatCode>
                <c:ptCount val="4"/>
                <c:pt idx="0">
                  <c:v>52287</c:v>
                </c:pt>
                <c:pt idx="1">
                  <c:v>28269</c:v>
                </c:pt>
                <c:pt idx="2">
                  <c:v>47281</c:v>
                </c:pt>
                <c:pt idx="3">
                  <c:v>56125</c:v>
                </c:pt>
              </c:numCache>
            </c:numRef>
          </c:val>
        </c:ser>
        <c:axId val="148248832"/>
        <c:axId val="148275584"/>
      </c:barChart>
      <c:catAx>
        <c:axId val="148248832"/>
        <c:scaling>
          <c:orientation val="minMax"/>
        </c:scaling>
        <c:axPos val="b"/>
        <c:tickLblPos val="nextTo"/>
        <c:crossAx val="148275584"/>
        <c:crosses val="autoZero"/>
        <c:auto val="1"/>
        <c:lblAlgn val="ctr"/>
        <c:lblOffset val="100"/>
      </c:catAx>
      <c:valAx>
        <c:axId val="148275584"/>
        <c:scaling>
          <c:orientation val="minMax"/>
        </c:scaling>
        <c:axPos val="l"/>
        <c:majorGridlines/>
        <c:numFmt formatCode="&quot;$&quot;#,##0" sourceLinked="0"/>
        <c:tickLblPos val="nextTo"/>
        <c:crossAx val="148248832"/>
        <c:crosses val="autoZero"/>
        <c:crossBetween val="between"/>
      </c:valAx>
    </c:plotArea>
    <c:legend>
      <c:legendPos val="b"/>
      <c:spPr>
        <a:solidFill>
          <a:schemeClr val="bg1"/>
        </a:solidFill>
        <a:ln w="12700">
          <a:solidFill>
            <a:schemeClr val="tx1"/>
          </a:solidFill>
          <a:prstDash val="solid"/>
        </a:ln>
      </c:spPr>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US" sz="1600" dirty="0"/>
              <a:t>Average</a:t>
            </a:r>
            <a:r>
              <a:rPr lang="en-US" sz="1600" baseline="0" dirty="0"/>
              <a:t> Wage and Salary</a:t>
            </a: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US" sz="1600" b="1" i="0" baseline="0" dirty="0"/>
              <a:t>2006 Census Data, all Occupations </a:t>
            </a:r>
            <a:r>
              <a:rPr lang="en-US" sz="1600" baseline="0" dirty="0"/>
              <a:t> </a:t>
            </a: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US" sz="1600" baseline="0" dirty="0"/>
              <a:t>Women FT/FY Workers</a:t>
            </a:r>
          </a:p>
        </c:rich>
      </c:tx>
      <c:layout>
        <c:manualLayout>
          <c:xMode val="edge"/>
          <c:yMode val="edge"/>
          <c:x val="0.13141470863385896"/>
          <c:y val="9.0026739926890034E-4"/>
        </c:manualLayout>
      </c:layout>
    </c:title>
    <c:plotArea>
      <c:layout>
        <c:manualLayout>
          <c:layoutTarget val="inner"/>
          <c:xMode val="edge"/>
          <c:yMode val="edge"/>
          <c:x val="0.142803839660887"/>
          <c:y val="0.19415671406287696"/>
          <c:w val="0.7389816765862034"/>
          <c:h val="0.60622623214251525"/>
        </c:manualLayout>
      </c:layout>
      <c:barChart>
        <c:barDir val="col"/>
        <c:grouping val="clustered"/>
        <c:ser>
          <c:idx val="0"/>
          <c:order val="0"/>
          <c:tx>
            <c:strRef>
              <c:f>'PS Wage Diffs'!$C$14</c:f>
              <c:strCache>
                <c:ptCount val="1"/>
                <c:pt idx="0">
                  <c:v>    "Private" Sector</c:v>
                </c:pt>
              </c:strCache>
            </c:strRef>
          </c:tx>
          <c:spPr>
            <a:solidFill>
              <a:srgbClr val="0070C0"/>
            </a:solidFill>
            <a:ln>
              <a:solidFill>
                <a:prstClr val="black"/>
              </a:solidFill>
            </a:ln>
          </c:spPr>
          <c:cat>
            <c:strRef>
              <c:f>'PS Wage Diffs'!$B$15:$B$18</c:f>
              <c:strCache>
                <c:ptCount val="4"/>
                <c:pt idx="0">
                  <c:v>Total - Age Groups</c:v>
                </c:pt>
                <c:pt idx="1">
                  <c:v>  15 to 24 years</c:v>
                </c:pt>
                <c:pt idx="2">
                  <c:v>  25 to 40 years</c:v>
                </c:pt>
                <c:pt idx="3">
                  <c:v>  41 years and over</c:v>
                </c:pt>
              </c:strCache>
            </c:strRef>
          </c:cat>
          <c:val>
            <c:numRef>
              <c:f>'PS Wage Diffs'!$C$15:$C$18</c:f>
              <c:numCache>
                <c:formatCode>General</c:formatCode>
                <c:ptCount val="4"/>
                <c:pt idx="0">
                  <c:v>38715</c:v>
                </c:pt>
                <c:pt idx="1">
                  <c:v>20390</c:v>
                </c:pt>
                <c:pt idx="2">
                  <c:v>37862</c:v>
                </c:pt>
                <c:pt idx="3">
                  <c:v>42294</c:v>
                </c:pt>
              </c:numCache>
            </c:numRef>
          </c:val>
        </c:ser>
        <c:ser>
          <c:idx val="1"/>
          <c:order val="1"/>
          <c:tx>
            <c:strRef>
              <c:f>'PS Wage Diffs'!$D$14</c:f>
              <c:strCache>
                <c:ptCount val="1"/>
                <c:pt idx="0">
                  <c:v>    "Public" Sector</c:v>
                </c:pt>
              </c:strCache>
            </c:strRef>
          </c:tx>
          <c:spPr>
            <a:solidFill>
              <a:srgbClr val="FE0000"/>
            </a:solidFill>
            <a:ln w="38100">
              <a:solidFill>
                <a:prstClr val="black"/>
              </a:solidFill>
            </a:ln>
          </c:spPr>
          <c:cat>
            <c:strRef>
              <c:f>'PS Wage Diffs'!$B$15:$B$18</c:f>
              <c:strCache>
                <c:ptCount val="4"/>
                <c:pt idx="0">
                  <c:v>Total - Age Groups</c:v>
                </c:pt>
                <c:pt idx="1">
                  <c:v>  15 to 24 years</c:v>
                </c:pt>
                <c:pt idx="2">
                  <c:v>  25 to 40 years</c:v>
                </c:pt>
                <c:pt idx="3">
                  <c:v>  41 years and over</c:v>
                </c:pt>
              </c:strCache>
            </c:strRef>
          </c:cat>
          <c:val>
            <c:numRef>
              <c:f>'PS Wage Diffs'!$D$15:$D$18</c:f>
              <c:numCache>
                <c:formatCode>General</c:formatCode>
                <c:ptCount val="4"/>
                <c:pt idx="0">
                  <c:v>47030</c:v>
                </c:pt>
                <c:pt idx="1">
                  <c:v>26862</c:v>
                </c:pt>
                <c:pt idx="2">
                  <c:v>43420</c:v>
                </c:pt>
                <c:pt idx="3">
                  <c:v>50097</c:v>
                </c:pt>
              </c:numCache>
            </c:numRef>
          </c:val>
        </c:ser>
        <c:axId val="148396288"/>
        <c:axId val="148452096"/>
      </c:barChart>
      <c:catAx>
        <c:axId val="148396288"/>
        <c:scaling>
          <c:orientation val="minMax"/>
        </c:scaling>
        <c:axPos val="b"/>
        <c:tickLblPos val="nextTo"/>
        <c:crossAx val="148452096"/>
        <c:crosses val="autoZero"/>
        <c:auto val="1"/>
        <c:lblAlgn val="ctr"/>
        <c:lblOffset val="100"/>
      </c:catAx>
      <c:valAx>
        <c:axId val="148452096"/>
        <c:scaling>
          <c:orientation val="minMax"/>
          <c:max val="70000"/>
        </c:scaling>
        <c:axPos val="l"/>
        <c:majorGridlines/>
        <c:numFmt formatCode="&quot;$&quot;#,##0" sourceLinked="0"/>
        <c:tickLblPos val="nextTo"/>
        <c:crossAx val="148396288"/>
        <c:crosses val="autoZero"/>
        <c:crossBetween val="between"/>
      </c:valAx>
    </c:plotArea>
    <c:legend>
      <c:legendPos val="b"/>
      <c:spPr>
        <a:solidFill>
          <a:schemeClr val="bg1"/>
        </a:solidFill>
        <a:ln w="12700">
          <a:solidFill>
            <a:schemeClr val="tx1"/>
          </a:solidFill>
          <a:prstDash val="solid"/>
        </a:ln>
      </c:spPr>
    </c:legend>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a:pPr>
            <a:r>
              <a:rPr lang="en-US"/>
              <a:t>Public Investment Yields</a:t>
            </a:r>
            <a:r>
              <a:rPr lang="en-US" baseline="0"/>
              <a:t> Strongest Economic Impact</a:t>
            </a:r>
            <a:endParaRPr lang="en-US"/>
          </a:p>
          <a:p>
            <a:pPr>
              <a:defRPr/>
            </a:pPr>
            <a:r>
              <a:rPr lang="en-US" b="0"/>
              <a:t>(per $1 Million invested or spent)</a:t>
            </a:r>
          </a:p>
        </c:rich>
      </c:tx>
      <c:layout>
        <c:manualLayout>
          <c:xMode val="edge"/>
          <c:yMode val="edge"/>
          <c:x val="0.145354178700635"/>
          <c:y val="2.9239766081871402E-2"/>
        </c:manualLayout>
      </c:layout>
    </c:title>
    <c:plotArea>
      <c:layout>
        <c:manualLayout>
          <c:layoutTarget val="inner"/>
          <c:xMode val="edge"/>
          <c:yMode val="edge"/>
          <c:x val="0.10798072538230002"/>
          <c:y val="0.18479532163742815"/>
          <c:w val="0.76938071930197904"/>
          <c:h val="0.58126093132135859"/>
        </c:manualLayout>
      </c:layout>
      <c:barChart>
        <c:barDir val="col"/>
        <c:grouping val="clustered"/>
        <c:ser>
          <c:idx val="0"/>
          <c:order val="0"/>
          <c:tx>
            <c:strRef>
              <c:f>Sheet1!$C$14</c:f>
              <c:strCache>
                <c:ptCount val="1"/>
                <c:pt idx="0">
                  <c:v>Jobs</c:v>
                </c:pt>
              </c:strCache>
            </c:strRef>
          </c:tx>
          <c:spPr>
            <a:solidFill>
              <a:schemeClr val="tx2">
                <a:lumMod val="40000"/>
                <a:lumOff val="60000"/>
              </a:schemeClr>
            </a:solidFill>
            <a:ln w="12700">
              <a:solidFill>
                <a:schemeClr val="tx1"/>
              </a:solidFill>
            </a:ln>
          </c:spPr>
          <c:cat>
            <c:strRef>
              <c:f>Sheet1!$B$16:$B$21</c:f>
              <c:strCache>
                <c:ptCount val="6"/>
                <c:pt idx="0">
                  <c:v>Child care</c:v>
                </c:pt>
                <c:pt idx="1">
                  <c:v>Health care and social services</c:v>
                </c:pt>
                <c:pt idx="2">
                  <c:v>Public Infrastructure</c:v>
                </c:pt>
                <c:pt idx="3">
                  <c:v>Education</c:v>
                </c:pt>
                <c:pt idx="4">
                  <c:v>Income tax cut</c:v>
                </c:pt>
                <c:pt idx="5">
                  <c:v>Corporate tax cut</c:v>
                </c:pt>
              </c:strCache>
            </c:strRef>
          </c:cat>
          <c:val>
            <c:numRef>
              <c:f>Sheet1!$C$16:$C$21</c:f>
              <c:numCache>
                <c:formatCode>_(* #,##0_);_(* \(#,##0\);_(* "-"??_);_(@_)</c:formatCode>
                <c:ptCount val="6"/>
                <c:pt idx="0">
                  <c:v>40</c:v>
                </c:pt>
                <c:pt idx="1">
                  <c:v>18</c:v>
                </c:pt>
                <c:pt idx="2">
                  <c:v>16</c:v>
                </c:pt>
                <c:pt idx="3">
                  <c:v>12</c:v>
                </c:pt>
                <c:pt idx="4">
                  <c:v>6</c:v>
                </c:pt>
                <c:pt idx="5">
                  <c:v>3</c:v>
                </c:pt>
              </c:numCache>
            </c:numRef>
          </c:val>
        </c:ser>
        <c:gapWidth val="100"/>
        <c:axId val="149153280"/>
        <c:axId val="149155200"/>
      </c:barChart>
      <c:lineChart>
        <c:grouping val="standard"/>
        <c:ser>
          <c:idx val="1"/>
          <c:order val="1"/>
          <c:tx>
            <c:strRef>
              <c:f>Sheet1!$D$14</c:f>
              <c:strCache>
                <c:ptCount val="1"/>
                <c:pt idx="0">
                  <c:v>GDP</c:v>
                </c:pt>
              </c:strCache>
            </c:strRef>
          </c:tx>
          <c:spPr>
            <a:ln>
              <a:noFill/>
            </a:ln>
          </c:spPr>
          <c:marker>
            <c:symbol val="square"/>
            <c:size val="15"/>
            <c:spPr>
              <a:solidFill>
                <a:srgbClr val="FF0000"/>
              </a:solidFill>
              <a:ln>
                <a:solidFill>
                  <a:schemeClr val="tx1"/>
                </a:solidFill>
              </a:ln>
            </c:spPr>
          </c:marker>
          <c:cat>
            <c:strRef>
              <c:f>Sheet1!$B$16:$B$21</c:f>
              <c:strCache>
                <c:ptCount val="6"/>
                <c:pt idx="0">
                  <c:v>Child care</c:v>
                </c:pt>
                <c:pt idx="1">
                  <c:v>Health care and social services</c:v>
                </c:pt>
                <c:pt idx="2">
                  <c:v>Public Infrastructure</c:v>
                </c:pt>
                <c:pt idx="3">
                  <c:v>Education</c:v>
                </c:pt>
                <c:pt idx="4">
                  <c:v>Income tax cut</c:v>
                </c:pt>
                <c:pt idx="5">
                  <c:v>Corporate tax cut</c:v>
                </c:pt>
              </c:strCache>
            </c:strRef>
          </c:cat>
          <c:val>
            <c:numRef>
              <c:f>Sheet1!$D$16:$D$21</c:f>
              <c:numCache>
                <c:formatCode>_("$"* #,##0.0_);_("$"* \(#,##0.0\);_("$"* "-"??_);_(@_)</c:formatCode>
                <c:ptCount val="6"/>
                <c:pt idx="0">
                  <c:v>2.2999999999999998</c:v>
                </c:pt>
                <c:pt idx="1">
                  <c:v>2</c:v>
                </c:pt>
                <c:pt idx="2">
                  <c:v>2.8</c:v>
                </c:pt>
                <c:pt idx="3">
                  <c:v>2.2999999999999998</c:v>
                </c:pt>
                <c:pt idx="4">
                  <c:v>1.3</c:v>
                </c:pt>
                <c:pt idx="5">
                  <c:v>0.4</c:v>
                </c:pt>
              </c:numCache>
            </c:numRef>
          </c:val>
        </c:ser>
        <c:marker val="1"/>
        <c:axId val="149553152"/>
        <c:axId val="149497728"/>
      </c:lineChart>
      <c:catAx>
        <c:axId val="149153280"/>
        <c:scaling>
          <c:orientation val="minMax"/>
        </c:scaling>
        <c:axPos val="b"/>
        <c:tickLblPos val="nextTo"/>
        <c:txPr>
          <a:bodyPr rot="-5400000" vert="horz"/>
          <a:lstStyle/>
          <a:p>
            <a:pPr>
              <a:defRPr sz="1200"/>
            </a:pPr>
            <a:endParaRPr lang="en-US"/>
          </a:p>
        </c:txPr>
        <c:crossAx val="149155200"/>
        <c:crosses val="autoZero"/>
        <c:auto val="1"/>
        <c:lblAlgn val="ctr"/>
        <c:lblOffset val="100"/>
      </c:catAx>
      <c:valAx>
        <c:axId val="149155200"/>
        <c:scaling>
          <c:orientation val="minMax"/>
        </c:scaling>
        <c:axPos val="l"/>
        <c:majorGridlines>
          <c:spPr>
            <a:ln>
              <a:prstDash val="sysDot"/>
            </a:ln>
          </c:spPr>
        </c:majorGridlines>
        <c:title>
          <c:tx>
            <c:rich>
              <a:bodyPr/>
              <a:lstStyle/>
              <a:p>
                <a:pPr>
                  <a:defRPr sz="1200"/>
                </a:pPr>
                <a:r>
                  <a:rPr lang="en-US" sz="1200"/>
                  <a:t>Jobs Generated</a:t>
                </a:r>
              </a:p>
            </c:rich>
          </c:tx>
        </c:title>
        <c:numFmt formatCode="_(* #,##0_);_(* \(#,##0\);_(* &quot;-&quot;??_);_(@_)" sourceLinked="1"/>
        <c:tickLblPos val="nextTo"/>
        <c:txPr>
          <a:bodyPr/>
          <a:lstStyle/>
          <a:p>
            <a:pPr>
              <a:defRPr sz="1200"/>
            </a:pPr>
            <a:endParaRPr lang="en-US"/>
          </a:p>
        </c:txPr>
        <c:crossAx val="149153280"/>
        <c:crosses val="autoZero"/>
        <c:crossBetween val="between"/>
      </c:valAx>
      <c:valAx>
        <c:axId val="149497728"/>
        <c:scaling>
          <c:orientation val="minMax"/>
          <c:max val="4.5"/>
        </c:scaling>
        <c:axPos val="r"/>
        <c:title>
          <c:tx>
            <c:rich>
              <a:bodyPr/>
              <a:lstStyle/>
              <a:p>
                <a:pPr>
                  <a:defRPr sz="1200"/>
                </a:pPr>
                <a:r>
                  <a:rPr lang="en-US" sz="1200"/>
                  <a:t>$million GDP impact</a:t>
                </a:r>
              </a:p>
            </c:rich>
          </c:tx>
        </c:title>
        <c:numFmt formatCode="_(&quot;$&quot;* #,##0.0_);_(&quot;$&quot;* \(#,##0.0\);_(&quot;$&quot;* &quot;-&quot;??_);_(@_)" sourceLinked="1"/>
        <c:tickLblPos val="nextTo"/>
        <c:txPr>
          <a:bodyPr/>
          <a:lstStyle/>
          <a:p>
            <a:pPr>
              <a:defRPr sz="1200"/>
            </a:pPr>
            <a:endParaRPr lang="en-US"/>
          </a:p>
        </c:txPr>
        <c:crossAx val="149553152"/>
        <c:crosses val="max"/>
        <c:crossBetween val="between"/>
      </c:valAx>
      <c:catAx>
        <c:axId val="149553152"/>
        <c:scaling>
          <c:orientation val="minMax"/>
        </c:scaling>
        <c:delete val="1"/>
        <c:axPos val="b"/>
        <c:tickLblPos val="none"/>
        <c:crossAx val="149497728"/>
        <c:crosses val="autoZero"/>
        <c:auto val="1"/>
        <c:lblAlgn val="ctr"/>
        <c:lblOffset val="100"/>
      </c:catAx>
    </c:plotArea>
    <c:legend>
      <c:legendPos val="b"/>
      <c:layout>
        <c:manualLayout>
          <c:xMode val="edge"/>
          <c:yMode val="edge"/>
          <c:x val="0.58932146959431397"/>
          <c:y val="0.233675691854308"/>
          <c:w val="0.1853100497744341"/>
          <c:h val="8.6588508248724425E-2"/>
        </c:manualLayout>
      </c:layout>
      <c:spPr>
        <a:solidFill>
          <a:schemeClr val="bg1"/>
        </a:solidFill>
        <a:ln>
          <a:solidFill>
            <a:schemeClr val="tx1"/>
          </a:solidFill>
        </a:ln>
      </c:spPr>
      <c:txPr>
        <a:bodyPr/>
        <a:lstStyle/>
        <a:p>
          <a:pPr>
            <a:defRPr sz="1200"/>
          </a:pPr>
          <a:endParaRPr lang="en-US"/>
        </a:p>
      </c:txPr>
    </c:legend>
    <c:plotVisOnly val="1"/>
    <c:dispBlanksAs val="gap"/>
  </c:chart>
  <c:spPr>
    <a:solidFill>
      <a:schemeClr val="bg1"/>
    </a:soli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000" b="1" i="0" u="none" strike="noStrike" baseline="0">
                <a:solidFill>
                  <a:srgbClr val="000000"/>
                </a:solidFill>
                <a:latin typeface="Arial"/>
                <a:ea typeface="Arial"/>
                <a:cs typeface="Arial"/>
              </a:defRPr>
            </a:pPr>
            <a:r>
              <a:rPr lang="en-US" sz="2000" dirty="0"/>
              <a:t>Unemployment Rates in</a:t>
            </a:r>
            <a:r>
              <a:rPr lang="en-US" sz="2000" baseline="0" dirty="0"/>
              <a:t> </a:t>
            </a:r>
            <a:r>
              <a:rPr lang="en-US" sz="2000" dirty="0"/>
              <a:t>Canada  
</a:t>
            </a:r>
            <a:r>
              <a:rPr lang="en-US" sz="2000" b="0" dirty="0" smtClean="0"/>
              <a:t>Oct </a:t>
            </a:r>
            <a:r>
              <a:rPr lang="en-US" sz="2000" b="0" dirty="0"/>
              <a:t>2008 - May</a:t>
            </a:r>
            <a:r>
              <a:rPr lang="en-US" sz="2000" b="0" baseline="0" dirty="0"/>
              <a:t> 2010</a:t>
            </a:r>
          </a:p>
        </c:rich>
      </c:tx>
      <c:layout>
        <c:manualLayout>
          <c:xMode val="edge"/>
          <c:yMode val="edge"/>
          <c:x val="0.24978686691941301"/>
          <c:y val="2.8763533397133605E-2"/>
        </c:manualLayout>
      </c:layout>
      <c:spPr>
        <a:noFill/>
        <a:ln w="25400">
          <a:noFill/>
        </a:ln>
      </c:spPr>
    </c:title>
    <c:plotArea>
      <c:layout>
        <c:manualLayout>
          <c:layoutTarget val="inner"/>
          <c:xMode val="edge"/>
          <c:yMode val="edge"/>
          <c:x val="7.2243413070540011E-2"/>
          <c:y val="0.18639053254437907"/>
          <c:w val="0.86121752949880603"/>
          <c:h val="0.62948587976298498"/>
        </c:manualLayout>
      </c:layout>
      <c:barChart>
        <c:barDir val="col"/>
        <c:grouping val="clustered"/>
        <c:ser>
          <c:idx val="0"/>
          <c:order val="0"/>
          <c:tx>
            <c:strRef>
              <c:f>Employment!$L$25</c:f>
              <c:strCache>
                <c:ptCount val="1"/>
                <c:pt idx="0">
                  <c:v>Oct-08</c:v>
                </c:pt>
              </c:strCache>
            </c:strRef>
          </c:tx>
          <c:spPr>
            <a:solidFill>
              <a:srgbClr val="92D050"/>
            </a:solidFill>
            <a:ln w="12700">
              <a:solidFill>
                <a:srgbClr val="000000"/>
              </a:solidFill>
              <a:prstDash val="solid"/>
            </a:ln>
          </c:spPr>
          <c:cat>
            <c:strRef>
              <c:f>Employment!$B$26:$B$36</c:f>
              <c:strCache>
                <c:ptCount val="11"/>
                <c:pt idx="0">
                  <c:v>Canada</c:v>
                </c:pt>
                <c:pt idx="1">
                  <c:v>NL</c:v>
                </c:pt>
                <c:pt idx="2">
                  <c:v>PEI</c:v>
                </c:pt>
                <c:pt idx="3">
                  <c:v>NS</c:v>
                </c:pt>
                <c:pt idx="4">
                  <c:v>NB</c:v>
                </c:pt>
                <c:pt idx="5">
                  <c:v>Que</c:v>
                </c:pt>
                <c:pt idx="6">
                  <c:v>Ont</c:v>
                </c:pt>
                <c:pt idx="7">
                  <c:v>Man</c:v>
                </c:pt>
                <c:pt idx="8">
                  <c:v>Sask</c:v>
                </c:pt>
                <c:pt idx="9">
                  <c:v>Alberta</c:v>
                </c:pt>
                <c:pt idx="10">
                  <c:v>BC</c:v>
                </c:pt>
              </c:strCache>
            </c:strRef>
          </c:cat>
          <c:val>
            <c:numRef>
              <c:f>Employment!$L$26:$L$36</c:f>
              <c:numCache>
                <c:formatCode>General</c:formatCode>
                <c:ptCount val="11"/>
                <c:pt idx="0">
                  <c:v>6.3E-2</c:v>
                </c:pt>
                <c:pt idx="1">
                  <c:v>0.13700000000000001</c:v>
                </c:pt>
                <c:pt idx="2">
                  <c:v>0.115</c:v>
                </c:pt>
                <c:pt idx="3">
                  <c:v>7.5000000000000011E-2</c:v>
                </c:pt>
                <c:pt idx="4">
                  <c:v>8.8000000000000037E-2</c:v>
                </c:pt>
                <c:pt idx="5">
                  <c:v>7.2000000000000022E-2</c:v>
                </c:pt>
                <c:pt idx="6">
                  <c:v>6.5000000000000002E-2</c:v>
                </c:pt>
                <c:pt idx="7">
                  <c:v>4.300000000000001E-2</c:v>
                </c:pt>
                <c:pt idx="8">
                  <c:v>4.0000000000000015E-2</c:v>
                </c:pt>
                <c:pt idx="9">
                  <c:v>3.7000000000000012E-2</c:v>
                </c:pt>
                <c:pt idx="10">
                  <c:v>5.1000000000000004E-2</c:v>
                </c:pt>
              </c:numCache>
            </c:numRef>
          </c:val>
        </c:ser>
        <c:ser>
          <c:idx val="1"/>
          <c:order val="1"/>
          <c:tx>
            <c:strRef>
              <c:f>Employment!$M$25</c:f>
              <c:strCache>
                <c:ptCount val="1"/>
                <c:pt idx="0">
                  <c:v>May-10</c:v>
                </c:pt>
              </c:strCache>
            </c:strRef>
          </c:tx>
          <c:spPr>
            <a:solidFill>
              <a:srgbClr val="C00000"/>
            </a:solidFill>
            <a:ln w="12700">
              <a:solidFill>
                <a:srgbClr val="000000"/>
              </a:solidFill>
              <a:prstDash val="solid"/>
            </a:ln>
          </c:spPr>
          <c:cat>
            <c:strRef>
              <c:f>Employment!$B$26:$B$36</c:f>
              <c:strCache>
                <c:ptCount val="11"/>
                <c:pt idx="0">
                  <c:v>Canada</c:v>
                </c:pt>
                <c:pt idx="1">
                  <c:v>NL</c:v>
                </c:pt>
                <c:pt idx="2">
                  <c:v>PEI</c:v>
                </c:pt>
                <c:pt idx="3">
                  <c:v>NS</c:v>
                </c:pt>
                <c:pt idx="4">
                  <c:v>NB</c:v>
                </c:pt>
                <c:pt idx="5">
                  <c:v>Que</c:v>
                </c:pt>
                <c:pt idx="6">
                  <c:v>Ont</c:v>
                </c:pt>
                <c:pt idx="7">
                  <c:v>Man</c:v>
                </c:pt>
                <c:pt idx="8">
                  <c:v>Sask</c:v>
                </c:pt>
                <c:pt idx="9">
                  <c:v>Alberta</c:v>
                </c:pt>
                <c:pt idx="10">
                  <c:v>BC</c:v>
                </c:pt>
              </c:strCache>
            </c:strRef>
          </c:cat>
          <c:val>
            <c:numRef>
              <c:f>Employment!$M$26:$M$36</c:f>
              <c:numCache>
                <c:formatCode>General</c:formatCode>
                <c:ptCount val="11"/>
                <c:pt idx="0">
                  <c:v>8.1000000000000016E-2</c:v>
                </c:pt>
                <c:pt idx="1">
                  <c:v>0.13800000000000001</c:v>
                </c:pt>
                <c:pt idx="2">
                  <c:v>0.10700000000000003</c:v>
                </c:pt>
                <c:pt idx="3">
                  <c:v>8.7000000000000022E-2</c:v>
                </c:pt>
                <c:pt idx="4">
                  <c:v>8.8000000000000037E-2</c:v>
                </c:pt>
                <c:pt idx="5">
                  <c:v>8.0000000000000029E-2</c:v>
                </c:pt>
                <c:pt idx="6">
                  <c:v>8.9000000000000037E-2</c:v>
                </c:pt>
                <c:pt idx="7">
                  <c:v>5.7000000000000009E-2</c:v>
                </c:pt>
                <c:pt idx="8">
                  <c:v>0.05</c:v>
                </c:pt>
                <c:pt idx="9">
                  <c:v>6.6000000000000003E-2</c:v>
                </c:pt>
                <c:pt idx="10">
                  <c:v>7.5000000000000011E-2</c:v>
                </c:pt>
              </c:numCache>
            </c:numRef>
          </c:val>
        </c:ser>
        <c:gapWidth val="50"/>
        <c:overlap val="40"/>
        <c:axId val="113658496"/>
        <c:axId val="118395648"/>
      </c:barChart>
      <c:catAx>
        <c:axId val="113658496"/>
        <c:scaling>
          <c:orientation val="minMax"/>
        </c:scaling>
        <c:axPos val="b"/>
        <c:numFmt formatCode="General" sourceLinked="1"/>
        <c:tickLblPos val="nextTo"/>
        <c:spPr>
          <a:ln w="3175">
            <a:solidFill>
              <a:srgbClr val="000000"/>
            </a:solidFill>
            <a:prstDash val="solid"/>
          </a:ln>
        </c:spPr>
        <c:txPr>
          <a:bodyPr rot="-5400000" vert="horz"/>
          <a:lstStyle/>
          <a:p>
            <a:pPr>
              <a:defRPr sz="1200" b="1" i="0" u="none" strike="noStrike" baseline="0">
                <a:solidFill>
                  <a:srgbClr val="000000"/>
                </a:solidFill>
                <a:latin typeface="Arial"/>
                <a:ea typeface="Arial"/>
                <a:cs typeface="Arial"/>
              </a:defRPr>
            </a:pPr>
            <a:endParaRPr lang="en-US"/>
          </a:p>
        </c:txPr>
        <c:crossAx val="118395648"/>
        <c:crosses val="autoZero"/>
        <c:auto val="1"/>
        <c:lblAlgn val="ctr"/>
        <c:lblOffset val="100"/>
        <c:tickLblSkip val="1"/>
        <c:tickMarkSkip val="1"/>
      </c:catAx>
      <c:valAx>
        <c:axId val="118395648"/>
        <c:scaling>
          <c:orientation val="minMax"/>
        </c:scaling>
        <c:axPos val="l"/>
        <c:majorGridlines>
          <c:spPr>
            <a:ln w="3175">
              <a:solidFill>
                <a:srgbClr val="000000"/>
              </a:solidFill>
              <a:prstDash val="sysDash"/>
            </a:ln>
          </c:spPr>
        </c:majorGridlines>
        <c:numFmt formatCode="0%" sourceLinked="0"/>
        <c:tickLblPos val="nextTo"/>
        <c:spPr>
          <a:ln w="3175">
            <a:solidFill>
              <a:srgbClr val="000000"/>
            </a:solidFill>
            <a:prstDash val="solid"/>
          </a:ln>
        </c:spPr>
        <c:txPr>
          <a:bodyPr rot="0" vert="horz"/>
          <a:lstStyle/>
          <a:p>
            <a:pPr>
              <a:defRPr sz="1200" b="1" i="0" u="none" strike="noStrike" baseline="0">
                <a:solidFill>
                  <a:srgbClr val="000000"/>
                </a:solidFill>
                <a:latin typeface="Arial"/>
                <a:ea typeface="Arial"/>
                <a:cs typeface="Arial"/>
              </a:defRPr>
            </a:pPr>
            <a:endParaRPr lang="en-US"/>
          </a:p>
        </c:txPr>
        <c:crossAx val="113658496"/>
        <c:crosses val="autoZero"/>
        <c:crossBetween val="between"/>
      </c:valAx>
      <c:spPr>
        <a:noFill/>
        <a:ln w="12700">
          <a:solidFill>
            <a:srgbClr val="808080"/>
          </a:solidFill>
          <a:prstDash val="solid"/>
        </a:ln>
      </c:spPr>
    </c:plotArea>
    <c:legend>
      <c:legendPos val="r"/>
      <c:layout>
        <c:manualLayout>
          <c:xMode val="edge"/>
          <c:yMode val="edge"/>
          <c:x val="0.6532911687925822"/>
          <c:y val="0.22280998966038301"/>
          <c:w val="0.17683185828186601"/>
          <c:h val="0.10100002651183802"/>
        </c:manualLayout>
      </c:layout>
      <c:spPr>
        <a:solidFill>
          <a:srgbClr val="FFFFFF"/>
        </a:solidFill>
        <a:ln w="3175">
          <a:solidFill>
            <a:srgbClr val="000000"/>
          </a:solidFill>
          <a:prstDash val="solid"/>
        </a:ln>
      </c:spPr>
      <c:txPr>
        <a:bodyPr/>
        <a:lstStyle/>
        <a:p>
          <a:pPr>
            <a:defRPr sz="1200" b="0" i="0" u="none" strike="noStrike" baseline="0">
              <a:solidFill>
                <a:srgbClr val="000000"/>
              </a:solidFill>
              <a:latin typeface="Arial"/>
              <a:ea typeface="Arial"/>
              <a:cs typeface="Arial"/>
            </a:defRPr>
          </a:pPr>
          <a:endParaRPr lang="en-US"/>
        </a:p>
      </c:txPr>
    </c:legend>
    <c:plotVisOnly val="1"/>
    <c:dispBlanksAs val="gap"/>
  </c:chart>
  <c:spPr>
    <a:solidFill>
      <a:srgbClr val="FFFFFF"/>
    </a:solidFill>
    <a:ln w="3175">
      <a:noFill/>
      <a:prstDash val="solid"/>
    </a:ln>
  </c:spPr>
  <c:txPr>
    <a:bodyPr/>
    <a:lstStyle/>
    <a:p>
      <a:pPr>
        <a:defRPr sz="850" b="0" i="0" u="none" strike="noStrike" baseline="0">
          <a:solidFill>
            <a:srgbClr val="000000"/>
          </a:solidFill>
          <a:latin typeface="Arial"/>
          <a:ea typeface="Arial"/>
          <a:cs typeface="Aria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solidFill>
                  <a:srgbClr val="002060"/>
                </a:solidFill>
              </a:defRPr>
            </a:pPr>
            <a:r>
              <a:rPr lang="en-US" dirty="0">
                <a:solidFill>
                  <a:srgbClr val="002060"/>
                </a:solidFill>
              </a:rPr>
              <a:t>Components</a:t>
            </a:r>
            <a:r>
              <a:rPr lang="en-US" baseline="0" dirty="0">
                <a:solidFill>
                  <a:srgbClr val="002060"/>
                </a:solidFill>
              </a:rPr>
              <a:t> of Economic Growth</a:t>
            </a:r>
          </a:p>
          <a:p>
            <a:pPr>
              <a:defRPr>
                <a:solidFill>
                  <a:srgbClr val="002060"/>
                </a:solidFill>
              </a:defRPr>
            </a:pPr>
            <a:r>
              <a:rPr lang="en-US" baseline="0" dirty="0">
                <a:solidFill>
                  <a:srgbClr val="002060"/>
                </a:solidFill>
              </a:rPr>
              <a:t>% increase 2009Q1 to </a:t>
            </a:r>
            <a:r>
              <a:rPr lang="en-US" baseline="0" dirty="0" smtClean="0">
                <a:solidFill>
                  <a:srgbClr val="002060"/>
                </a:solidFill>
              </a:rPr>
              <a:t>2010Q3 adjusted for inflation</a:t>
            </a:r>
            <a:endParaRPr lang="en-US" dirty="0">
              <a:solidFill>
                <a:srgbClr val="002060"/>
              </a:solidFill>
            </a:endParaRPr>
          </a:p>
        </c:rich>
      </c:tx>
      <c:layout/>
    </c:title>
    <c:plotArea>
      <c:layout>
        <c:manualLayout>
          <c:layoutTarget val="inner"/>
          <c:xMode val="edge"/>
          <c:yMode val="edge"/>
          <c:x val="0.11972902828487203"/>
          <c:y val="0.148161929111844"/>
          <c:w val="0.85295874328558341"/>
          <c:h val="0.56972990376081223"/>
        </c:manualLayout>
      </c:layout>
      <c:barChart>
        <c:barDir val="col"/>
        <c:grouping val="clustered"/>
        <c:ser>
          <c:idx val="0"/>
          <c:order val="0"/>
          <c:spPr>
            <a:solidFill>
              <a:srgbClr val="0070C0"/>
            </a:solidFill>
            <a:ln>
              <a:solidFill>
                <a:schemeClr val="tx1"/>
              </a:solidFill>
            </a:ln>
          </c:spPr>
          <c:dPt>
            <c:idx val="5"/>
            <c:spPr>
              <a:solidFill>
                <a:srgbClr val="FF0000"/>
              </a:solidFill>
              <a:ln>
                <a:solidFill>
                  <a:schemeClr val="tx1"/>
                </a:solidFill>
              </a:ln>
            </c:spPr>
          </c:dPt>
          <c:cat>
            <c:strRef>
              <c:f>'[4]Where Growth'!$A$29:$A$34</c:f>
              <c:strCache>
                <c:ptCount val="6"/>
                <c:pt idx="0">
                  <c:v>GDP growth</c:v>
                </c:pt>
                <c:pt idx="1">
                  <c:v>Household Spending</c:v>
                </c:pt>
                <c:pt idx="2">
                  <c:v>Gov't spending</c:v>
                </c:pt>
                <c:pt idx="3">
                  <c:v>Gov't investment</c:v>
                </c:pt>
                <c:pt idx="4">
                  <c:v>Housing investment</c:v>
                </c:pt>
                <c:pt idx="5">
                  <c:v>Business investment</c:v>
                </c:pt>
              </c:strCache>
            </c:strRef>
          </c:cat>
          <c:val>
            <c:numRef>
              <c:f>'[4]Where Growth'!$S$29:$S$34</c:f>
              <c:numCache>
                <c:formatCode>General</c:formatCode>
                <c:ptCount val="6"/>
                <c:pt idx="0">
                  <c:v>2.2110071001770502E-2</c:v>
                </c:pt>
                <c:pt idx="1">
                  <c:v>3.582286404077431E-2</c:v>
                </c:pt>
                <c:pt idx="2">
                  <c:v>4.1782646768393709E-2</c:v>
                </c:pt>
                <c:pt idx="3">
                  <c:v>0.19171373102718006</c:v>
                </c:pt>
                <c:pt idx="4">
                  <c:v>0.15879840837208012</c:v>
                </c:pt>
                <c:pt idx="5">
                  <c:v>-7.9510104248296243E-2</c:v>
                </c:pt>
              </c:numCache>
            </c:numRef>
          </c:val>
        </c:ser>
        <c:gapWidth val="100"/>
        <c:axId val="118724864"/>
        <c:axId val="118730752"/>
      </c:barChart>
      <c:catAx>
        <c:axId val="118724864"/>
        <c:scaling>
          <c:orientation val="minMax"/>
        </c:scaling>
        <c:axPos val="b"/>
        <c:tickLblPos val="low"/>
        <c:txPr>
          <a:bodyPr rot="-5400000" vert="horz"/>
          <a:lstStyle/>
          <a:p>
            <a:pPr>
              <a:defRPr sz="1200" baseline="0"/>
            </a:pPr>
            <a:endParaRPr lang="en-US"/>
          </a:p>
        </c:txPr>
        <c:crossAx val="118730752"/>
        <c:crosses val="autoZero"/>
        <c:auto val="1"/>
        <c:lblAlgn val="ctr"/>
        <c:lblOffset val="100"/>
      </c:catAx>
      <c:valAx>
        <c:axId val="118730752"/>
        <c:scaling>
          <c:orientation val="minMax"/>
        </c:scaling>
        <c:axPos val="l"/>
        <c:majorGridlines>
          <c:spPr>
            <a:ln>
              <a:prstDash val="sysDot"/>
            </a:ln>
          </c:spPr>
        </c:majorGridlines>
        <c:numFmt formatCode="0%" sourceLinked="0"/>
        <c:tickLblPos val="nextTo"/>
        <c:txPr>
          <a:bodyPr/>
          <a:lstStyle/>
          <a:p>
            <a:pPr>
              <a:defRPr sz="1200"/>
            </a:pPr>
            <a:endParaRPr lang="en-US"/>
          </a:p>
        </c:txPr>
        <c:crossAx val="118724864"/>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spPr>
            <a:ln>
              <a:solidFill>
                <a:schemeClr val="tx1"/>
              </a:solidFill>
            </a:ln>
          </c:spPr>
          <c:dPt>
            <c:idx val="2"/>
            <c:spPr>
              <a:solidFill>
                <a:srgbClr val="FF0000"/>
              </a:solidFill>
              <a:ln>
                <a:solidFill>
                  <a:schemeClr val="tx1"/>
                </a:solidFill>
              </a:ln>
            </c:spPr>
          </c:dPt>
          <c:cat>
            <c:strRef>
              <c:f>'GDP growth'!$Y$31:$Y$33</c:f>
              <c:strCache>
                <c:ptCount val="3"/>
                <c:pt idx="0">
                  <c:v>Wages and salaries</c:v>
                </c:pt>
                <c:pt idx="1">
                  <c:v>Corporate profits</c:v>
                </c:pt>
                <c:pt idx="2">
                  <c:v>Business investment</c:v>
                </c:pt>
              </c:strCache>
            </c:strRef>
          </c:cat>
          <c:val>
            <c:numRef>
              <c:f>'GDP growth'!$AB$31:$AB$33</c:f>
              <c:numCache>
                <c:formatCode>General</c:formatCode>
                <c:ptCount val="3"/>
                <c:pt idx="0">
                  <c:v>2.4000000000000007E-2</c:v>
                </c:pt>
                <c:pt idx="1">
                  <c:v>0.16800000000000001</c:v>
                </c:pt>
                <c:pt idx="2">
                  <c:v>-0.11900000000000002</c:v>
                </c:pt>
              </c:numCache>
            </c:numRef>
          </c:val>
        </c:ser>
        <c:axId val="118801920"/>
        <c:axId val="119206656"/>
      </c:barChart>
      <c:catAx>
        <c:axId val="118801920"/>
        <c:scaling>
          <c:orientation val="minMax"/>
        </c:scaling>
        <c:axPos val="b"/>
        <c:tickLblPos val="low"/>
        <c:txPr>
          <a:bodyPr/>
          <a:lstStyle/>
          <a:p>
            <a:pPr>
              <a:defRPr sz="1200" b="1"/>
            </a:pPr>
            <a:endParaRPr lang="en-US"/>
          </a:p>
        </c:txPr>
        <c:crossAx val="119206656"/>
        <c:crosses val="autoZero"/>
        <c:auto val="1"/>
        <c:lblAlgn val="ctr"/>
        <c:lblOffset val="100"/>
      </c:catAx>
      <c:valAx>
        <c:axId val="119206656"/>
        <c:scaling>
          <c:orientation val="minMax"/>
        </c:scaling>
        <c:axPos val="l"/>
        <c:majorGridlines>
          <c:spPr>
            <a:ln>
              <a:prstDash val="sysDot"/>
            </a:ln>
          </c:spPr>
        </c:majorGridlines>
        <c:numFmt formatCode="0%" sourceLinked="0"/>
        <c:tickLblPos val="nextTo"/>
        <c:txPr>
          <a:bodyPr/>
          <a:lstStyle/>
          <a:p>
            <a:pPr>
              <a:defRPr sz="1200" b="1"/>
            </a:pPr>
            <a:endParaRPr lang="en-US"/>
          </a:p>
        </c:txPr>
        <c:crossAx val="118801920"/>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Corporate</a:t>
            </a:r>
            <a:r>
              <a:rPr lang="en-US" baseline="0"/>
              <a:t> income tax rates</a:t>
            </a:r>
          </a:p>
          <a:p>
            <a:pPr>
              <a:defRPr/>
            </a:pPr>
            <a:r>
              <a:rPr lang="en-US" baseline="0"/>
              <a:t>Canada and US federal and prov/state</a:t>
            </a:r>
            <a:endParaRPr lang="en-US"/>
          </a:p>
        </c:rich>
      </c:tx>
      <c:layout/>
    </c:title>
    <c:plotArea>
      <c:layout>
        <c:manualLayout>
          <c:layoutTarget val="inner"/>
          <c:xMode val="edge"/>
          <c:yMode val="edge"/>
          <c:x val="0.11415214664432"/>
          <c:y val="0.16083588730993401"/>
          <c:w val="0.77894947623525845"/>
          <c:h val="0.66041635445297697"/>
        </c:manualLayout>
      </c:layout>
      <c:lineChart>
        <c:grouping val="standard"/>
        <c:ser>
          <c:idx val="0"/>
          <c:order val="0"/>
          <c:tx>
            <c:strRef>
              <c:f>[1]Sheet1!$D$30</c:f>
              <c:strCache>
                <c:ptCount val="1"/>
                <c:pt idx="0">
                  <c:v>Canada</c:v>
                </c:pt>
              </c:strCache>
            </c:strRef>
          </c:tx>
          <c:spPr>
            <a:ln w="50800">
              <a:solidFill>
                <a:srgbClr val="FF0000"/>
              </a:solidFill>
            </a:ln>
          </c:spPr>
          <c:marker>
            <c:symbol val="none"/>
          </c:marker>
          <c:cat>
            <c:numRef>
              <c:f>[1]Sheet1!$B$32:$B$45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[1]Sheet1!$D$32:$D$45</c:f>
              <c:numCache>
                <c:formatCode>General</c:formatCode>
                <c:ptCount val="14"/>
                <c:pt idx="0">
                  <c:v>0.42570000000000002</c:v>
                </c:pt>
                <c:pt idx="1">
                  <c:v>0.40510000000000002</c:v>
                </c:pt>
                <c:pt idx="2">
                  <c:v>0.38050000000000012</c:v>
                </c:pt>
                <c:pt idx="3">
                  <c:v>0.3595000000000001</c:v>
                </c:pt>
                <c:pt idx="4">
                  <c:v>0.34420000000000001</c:v>
                </c:pt>
                <c:pt idx="5">
                  <c:v>0.34360000000000002</c:v>
                </c:pt>
                <c:pt idx="6">
                  <c:v>0.3407</c:v>
                </c:pt>
                <c:pt idx="7">
                  <c:v>0.34090000000000009</c:v>
                </c:pt>
                <c:pt idx="8">
                  <c:v>0.31720000000000009</c:v>
                </c:pt>
                <c:pt idx="9">
                  <c:v>0.31320000000000009</c:v>
                </c:pt>
                <c:pt idx="10">
                  <c:v>0.3000000000000001</c:v>
                </c:pt>
                <c:pt idx="11">
                  <c:v>0.28000000000000008</c:v>
                </c:pt>
                <c:pt idx="12">
                  <c:v>0.26</c:v>
                </c:pt>
                <c:pt idx="13">
                  <c:v>0.25</c:v>
                </c:pt>
              </c:numCache>
            </c:numRef>
          </c:val>
        </c:ser>
        <c:ser>
          <c:idx val="1"/>
          <c:order val="1"/>
          <c:tx>
            <c:strRef>
              <c:f>[1]Sheet1!$E$30</c:f>
              <c:strCache>
                <c:ptCount val="1"/>
                <c:pt idx="0">
                  <c:v>US</c:v>
                </c:pt>
              </c:strCache>
            </c:strRef>
          </c:tx>
          <c:spPr>
            <a:ln w="50800">
              <a:solidFill>
                <a:srgbClr val="0070C0"/>
              </a:solidFill>
            </a:ln>
          </c:spPr>
          <c:marker>
            <c:symbol val="none"/>
          </c:marker>
          <c:cat>
            <c:numRef>
              <c:f>[1]Sheet1!$B$32:$B$45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[1]Sheet1!$E$32:$E$45</c:f>
              <c:numCache>
                <c:formatCode>General</c:formatCode>
                <c:ptCount val="14"/>
                <c:pt idx="0">
                  <c:v>0.39340000000000014</c:v>
                </c:pt>
                <c:pt idx="1">
                  <c:v>0.39260000000000012</c:v>
                </c:pt>
                <c:pt idx="2">
                  <c:v>0.39300000000000013</c:v>
                </c:pt>
                <c:pt idx="3">
                  <c:v>0.3933000000000002</c:v>
                </c:pt>
                <c:pt idx="4">
                  <c:v>0.39309500000000008</c:v>
                </c:pt>
                <c:pt idx="5">
                  <c:v>0.39277000000000012</c:v>
                </c:pt>
                <c:pt idx="6">
                  <c:v>0.39300000000000013</c:v>
                </c:pt>
                <c:pt idx="7">
                  <c:v>0.39257500000000012</c:v>
                </c:pt>
                <c:pt idx="8">
                  <c:v>0.39251000000000014</c:v>
                </c:pt>
                <c:pt idx="9">
                  <c:v>0.39095000000000013</c:v>
                </c:pt>
              </c:numCache>
            </c:numRef>
          </c:val>
        </c:ser>
        <c:marker val="1"/>
        <c:axId val="119570432"/>
        <c:axId val="119572736"/>
      </c:lineChart>
      <c:catAx>
        <c:axId val="119570432"/>
        <c:scaling>
          <c:orientation val="minMax"/>
        </c:scaling>
        <c:axPos val="b"/>
        <c:numFmt formatCode="General" sourceLinked="1"/>
        <c:tickLblPos val="nextTo"/>
        <c:txPr>
          <a:bodyPr rot="-5400000" vert="horz"/>
          <a:lstStyle/>
          <a:p>
            <a:pPr>
              <a:defRPr sz="1200"/>
            </a:pPr>
            <a:endParaRPr lang="en-US"/>
          </a:p>
        </c:txPr>
        <c:crossAx val="119572736"/>
        <c:crosses val="autoZero"/>
        <c:auto val="1"/>
        <c:lblAlgn val="ctr"/>
        <c:lblOffset val="100"/>
      </c:catAx>
      <c:valAx>
        <c:axId val="119572736"/>
        <c:scaling>
          <c:orientation val="minMax"/>
          <c:max val="0.5"/>
          <c:min val="0.2"/>
        </c:scaling>
        <c:axPos val="l"/>
        <c:majorGridlines>
          <c:spPr>
            <a:ln>
              <a:prstDash val="sysDot"/>
            </a:ln>
          </c:spPr>
        </c:majorGridlines>
        <c:numFmt formatCode="0%" sourceLinked="0"/>
        <c:tickLblPos val="nextTo"/>
        <c:txPr>
          <a:bodyPr/>
          <a:lstStyle/>
          <a:p>
            <a:pPr>
              <a:defRPr sz="1200"/>
            </a:pPr>
            <a:endParaRPr lang="en-US"/>
          </a:p>
        </c:txPr>
        <c:crossAx val="119570432"/>
        <c:crosses val="autoZero"/>
        <c:crossBetween val="between"/>
        <c:majorUnit val="0.05"/>
      </c:valAx>
    </c:plotArea>
    <c:legend>
      <c:legendPos val="r"/>
      <c:layout>
        <c:manualLayout>
          <c:xMode val="edge"/>
          <c:yMode val="edge"/>
          <c:x val="0.65250148544266096"/>
          <c:y val="0.24074888040231815"/>
          <c:w val="0.15748068924539507"/>
          <c:h val="0.12598180244038801"/>
        </c:manualLayout>
      </c:layout>
      <c:spPr>
        <a:solidFill>
          <a:schemeClr val="bg1"/>
        </a:solidFill>
        <a:ln>
          <a:solidFill>
            <a:schemeClr val="tx1"/>
          </a:solidFill>
        </a:ln>
      </c:spPr>
      <c:txPr>
        <a:bodyPr/>
        <a:lstStyle/>
        <a:p>
          <a:pPr>
            <a:defRPr sz="1200"/>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400">
                <a:solidFill>
                  <a:srgbClr val="003296"/>
                </a:solidFill>
              </a:defRPr>
            </a:pPr>
            <a:r>
              <a:rPr lang="en-US" sz="3600" dirty="0">
                <a:solidFill>
                  <a:srgbClr val="C00000"/>
                </a:solidFill>
              </a:rPr>
              <a:t>Who</a:t>
            </a:r>
            <a:r>
              <a:rPr lang="en-US" sz="3600" baseline="0" dirty="0">
                <a:solidFill>
                  <a:srgbClr val="C00000"/>
                </a:solidFill>
              </a:rPr>
              <a:t> benefited from the boom?</a:t>
            </a:r>
          </a:p>
          <a:p>
            <a:pPr>
              <a:defRPr sz="2400">
                <a:solidFill>
                  <a:srgbClr val="003296"/>
                </a:solidFill>
              </a:defRPr>
            </a:pPr>
            <a:r>
              <a:rPr lang="en-US" sz="2400" b="0" baseline="0" dirty="0">
                <a:solidFill>
                  <a:srgbClr val="C00000"/>
                </a:solidFill>
              </a:rPr>
              <a:t>Economic growth and wages since </a:t>
            </a:r>
            <a:r>
              <a:rPr lang="en-US" sz="2400" b="0" baseline="0" dirty="0" smtClean="0">
                <a:solidFill>
                  <a:srgbClr val="C00000"/>
                </a:solidFill>
              </a:rPr>
              <a:t>1991=100</a:t>
            </a:r>
            <a:endParaRPr lang="en-US" sz="2400" b="0" baseline="0" dirty="0">
              <a:solidFill>
                <a:srgbClr val="C00000"/>
              </a:solidFill>
            </a:endParaRPr>
          </a:p>
        </c:rich>
      </c:tx>
      <c:layout>
        <c:manualLayout>
          <c:xMode val="edge"/>
          <c:yMode val="edge"/>
          <c:x val="0.16201735199766706"/>
          <c:y val="1.1532724062238904E-3"/>
        </c:manualLayout>
      </c:layout>
    </c:title>
    <c:plotArea>
      <c:layout>
        <c:manualLayout>
          <c:layoutTarget val="inner"/>
          <c:xMode val="edge"/>
          <c:yMode val="edge"/>
          <c:x val="9.8571721432490225E-2"/>
          <c:y val="0.21826974293933607"/>
          <c:w val="0.83572676679304003"/>
          <c:h val="0.48956379813977813"/>
        </c:manualLayout>
      </c:layout>
      <c:lineChart>
        <c:grouping val="standard"/>
        <c:ser>
          <c:idx val="0"/>
          <c:order val="0"/>
          <c:tx>
            <c:strRef>
              <c:f>'C:\Documents and Settings\tsanger\Desktop\Presentations 2009\[Social Services Presentation.xlsx]Sheet3'!$O$15</c:f>
              <c:strCache>
                <c:ptCount val="1"/>
                <c:pt idx="0">
                  <c:v>GDP per person (2002$)</c:v>
                </c:pt>
              </c:strCache>
            </c:strRef>
          </c:tx>
          <c:spPr>
            <a:ln w="63500">
              <a:solidFill>
                <a:schemeClr val="accent6">
                  <a:lumMod val="75000"/>
                </a:schemeClr>
              </a:solidFill>
              <a:prstDash val="dash"/>
            </a:ln>
          </c:spPr>
          <c:marker>
            <c:symbol val="none"/>
          </c:marker>
          <c:cat>
            <c:numRef>
              <c:f>'C:\Documents and Settings\tsanger\Desktop\Presentations 2009\[Social Services Presentation.xlsx]Sheet3'!$A$17:$A$34</c:f>
              <c:numCache>
                <c:formatCode>General</c:formatCode>
                <c:ptCount val="1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numCache>
            </c:numRef>
          </c:cat>
          <c:val>
            <c:numRef>
              <c:f>'C:\Documents and Settings\tsanger\Desktop\Presentations 2009\[Social Services Presentation.xlsx]Sheet3'!$O$17:$O$34</c:f>
              <c:numCache>
                <c:formatCode>General</c:formatCode>
                <c:ptCount val="18"/>
                <c:pt idx="0">
                  <c:v>100</c:v>
                </c:pt>
                <c:pt idx="1">
                  <c:v>99.680854754223361</c:v>
                </c:pt>
                <c:pt idx="2">
                  <c:v>100.8915253061366</c:v>
                </c:pt>
                <c:pt idx="3">
                  <c:v>104.5825094529434</c:v>
                </c:pt>
                <c:pt idx="4">
                  <c:v>106.40718770597033</c:v>
                </c:pt>
                <c:pt idx="5">
                  <c:v>107.00385055676927</c:v>
                </c:pt>
                <c:pt idx="6">
                  <c:v>110.4207860686162</c:v>
                </c:pt>
                <c:pt idx="7">
                  <c:v>113.99035626322552</c:v>
                </c:pt>
                <c:pt idx="8">
                  <c:v>119.31869427966842</c:v>
                </c:pt>
                <c:pt idx="9">
                  <c:v>124.39726645159062</c:v>
                </c:pt>
                <c:pt idx="10">
                  <c:v>125.2610399972248</c:v>
                </c:pt>
                <c:pt idx="11">
                  <c:v>127.48118083740907</c:v>
                </c:pt>
                <c:pt idx="12">
                  <c:v>128.63287889825511</c:v>
                </c:pt>
                <c:pt idx="13">
                  <c:v>131.32479966697878</c:v>
                </c:pt>
                <c:pt idx="14">
                  <c:v>133.77389253130599</c:v>
                </c:pt>
                <c:pt idx="15">
                  <c:v>136.51090991084726</c:v>
                </c:pt>
                <c:pt idx="16">
                  <c:v>138.82471294272744</c:v>
                </c:pt>
                <c:pt idx="17">
                  <c:v>138.057123198054</c:v>
                </c:pt>
              </c:numCache>
            </c:numRef>
          </c:val>
        </c:ser>
        <c:ser>
          <c:idx val="2"/>
          <c:order val="1"/>
          <c:tx>
            <c:strRef>
              <c:f>'C:\Documents and Settings\tsanger\Desktop\Presentations 2009\[Social Services Presentation.xlsx]Sheet3'!$Q$15</c:f>
              <c:strCache>
                <c:ptCount val="1"/>
                <c:pt idx="0">
                  <c:v>Real average hourly wage </c:v>
                </c:pt>
              </c:strCache>
            </c:strRef>
          </c:tx>
          <c:spPr>
            <a:ln w="63500">
              <a:solidFill>
                <a:srgbClr val="FF0000"/>
              </a:solidFill>
            </a:ln>
          </c:spPr>
          <c:marker>
            <c:symbol val="none"/>
          </c:marker>
          <c:cat>
            <c:numRef>
              <c:f>'C:\Documents and Settings\tsanger\Desktop\Presentations 2009\[Social Services Presentation.xlsx]Sheet3'!$A$17:$A$34</c:f>
              <c:numCache>
                <c:formatCode>General</c:formatCode>
                <c:ptCount val="1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numCache>
            </c:numRef>
          </c:cat>
          <c:val>
            <c:numRef>
              <c:f>'C:\Documents and Settings\tsanger\Desktop\Presentations 2009\[Social Services Presentation.xlsx]Sheet3'!$Q$17:$Q$34</c:f>
              <c:numCache>
                <c:formatCode>General</c:formatCode>
                <c:ptCount val="18"/>
                <c:pt idx="0">
                  <c:v>100</c:v>
                </c:pt>
                <c:pt idx="1">
                  <c:v>101.66076634735518</c:v>
                </c:pt>
                <c:pt idx="2">
                  <c:v>101.311612762595</c:v>
                </c:pt>
                <c:pt idx="3">
                  <c:v>102.39053447683447</c:v>
                </c:pt>
                <c:pt idx="4">
                  <c:v>101.5475857662047</c:v>
                </c:pt>
                <c:pt idx="5">
                  <c:v>102.71015685721522</c:v>
                </c:pt>
                <c:pt idx="6">
                  <c:v>101.40644753476587</c:v>
                </c:pt>
                <c:pt idx="7">
                  <c:v>101.7949348414064</c:v>
                </c:pt>
                <c:pt idx="8">
                  <c:v>101.71031466773933</c:v>
                </c:pt>
                <c:pt idx="9">
                  <c:v>101.65850706859537</c:v>
                </c:pt>
                <c:pt idx="10">
                  <c:v>100.89162746606102</c:v>
                </c:pt>
                <c:pt idx="11">
                  <c:v>100.60320699708427</c:v>
                </c:pt>
                <c:pt idx="12">
                  <c:v>98.450102664745827</c:v>
                </c:pt>
                <c:pt idx="13">
                  <c:v>99.487916329036736</c:v>
                </c:pt>
                <c:pt idx="14">
                  <c:v>99.605460341679901</c:v>
                </c:pt>
                <c:pt idx="15">
                  <c:v>99.790226421851017</c:v>
                </c:pt>
                <c:pt idx="16">
                  <c:v>100.78155028827716</c:v>
                </c:pt>
                <c:pt idx="17">
                  <c:v>102.39905151994438</c:v>
                </c:pt>
              </c:numCache>
            </c:numRef>
          </c:val>
        </c:ser>
        <c:ser>
          <c:idx val="3"/>
          <c:order val="2"/>
          <c:tx>
            <c:strRef>
              <c:f>'C:\Documents and Settings\tsanger\Desktop\Presentations 2009\[Social Services Presentation.xlsx]Sheet3'!$R$15</c:f>
              <c:strCache>
                <c:ptCount val="1"/>
                <c:pt idx="0">
                  <c:v>Real Minimum Wage</c:v>
                </c:pt>
              </c:strCache>
            </c:strRef>
          </c:tx>
          <c:spPr>
            <a:ln w="63500">
              <a:solidFill>
                <a:srgbClr val="00B050"/>
              </a:solidFill>
              <a:prstDash val="sysDash"/>
            </a:ln>
          </c:spPr>
          <c:marker>
            <c:symbol val="none"/>
          </c:marker>
          <c:cat>
            <c:numRef>
              <c:f>'C:\Documents and Settings\tsanger\Desktop\Presentations 2009\[Social Services Presentation.xlsx]Sheet3'!$A$17:$A$34</c:f>
              <c:numCache>
                <c:formatCode>General</c:formatCode>
                <c:ptCount val="1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numCache>
            </c:numRef>
          </c:cat>
          <c:val>
            <c:numRef>
              <c:f>'C:\Documents and Settings\tsanger\Desktop\Presentations 2009\[Social Services Presentation.xlsx]Sheet3'!$R$17:$R$34</c:f>
              <c:numCache>
                <c:formatCode>General</c:formatCode>
                <c:ptCount val="18"/>
                <c:pt idx="0">
                  <c:v>100</c:v>
                </c:pt>
                <c:pt idx="1">
                  <c:v>104.8157051282051</c:v>
                </c:pt>
                <c:pt idx="2">
                  <c:v>102.9594647776466</c:v>
                </c:pt>
                <c:pt idx="3">
                  <c:v>108.63439590712318</c:v>
                </c:pt>
                <c:pt idx="4">
                  <c:v>108.3794162826421</c:v>
                </c:pt>
                <c:pt idx="5">
                  <c:v>106.65910808767927</c:v>
                </c:pt>
                <c:pt idx="6">
                  <c:v>104.75872308834452</c:v>
                </c:pt>
                <c:pt idx="7">
                  <c:v>103.83370125091967</c:v>
                </c:pt>
                <c:pt idx="8">
                  <c:v>101.81096681096678</c:v>
                </c:pt>
                <c:pt idx="9">
                  <c:v>98.920434630213833</c:v>
                </c:pt>
                <c:pt idx="10">
                  <c:v>95.993197278911566</c:v>
                </c:pt>
                <c:pt idx="11">
                  <c:v>94.073333333332897</c:v>
                </c:pt>
                <c:pt idx="12">
                  <c:v>91.600129827977923</c:v>
                </c:pt>
                <c:pt idx="13">
                  <c:v>93.875079668578749</c:v>
                </c:pt>
                <c:pt idx="14">
                  <c:v>95.709385718740279</c:v>
                </c:pt>
                <c:pt idx="15">
                  <c:v>97.824754901960802</c:v>
                </c:pt>
                <c:pt idx="16">
                  <c:v>99.157641395908584</c:v>
                </c:pt>
                <c:pt idx="17">
                  <c:v>106.0606060606061</c:v>
                </c:pt>
              </c:numCache>
            </c:numRef>
          </c:val>
        </c:ser>
        <c:ser>
          <c:idx val="1"/>
          <c:order val="3"/>
          <c:tx>
            <c:strRef>
              <c:f>'C:\Documents and Settings\tsanger\Desktop\Presentations 2009\[Social Services Presentation.xlsx]Sheet3'!$P$15</c:f>
              <c:strCache>
                <c:ptCount val="1"/>
                <c:pt idx="0">
                  <c:v>Profits per capita (2002$)</c:v>
                </c:pt>
              </c:strCache>
            </c:strRef>
          </c:tx>
          <c:spPr>
            <a:ln w="63500">
              <a:solidFill>
                <a:srgbClr val="0070C0"/>
              </a:solidFill>
              <a:prstDash val="lgDashDotDot"/>
            </a:ln>
          </c:spPr>
          <c:marker>
            <c:symbol val="none"/>
          </c:marker>
          <c:cat>
            <c:numRef>
              <c:f>'C:\Documents and Settings\tsanger\Desktop\Presentations 2009\[Social Services Presentation.xlsx]Sheet3'!$A$17:$A$34</c:f>
              <c:numCache>
                <c:formatCode>General</c:formatCode>
                <c:ptCount val="1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numCache>
            </c:numRef>
          </c:cat>
          <c:val>
            <c:numRef>
              <c:f>'C:\Documents and Settings\tsanger\Desktop\Presentations 2009\[Social Services Presentation.xlsx]Sheet3'!$P$17:$P$34</c:f>
              <c:numCache>
                <c:formatCode>General</c:formatCode>
                <c:ptCount val="18"/>
                <c:pt idx="0">
                  <c:v>100</c:v>
                </c:pt>
                <c:pt idx="1">
                  <c:v>96.606682458676062</c:v>
                </c:pt>
                <c:pt idx="2">
                  <c:v>118.0446929226941</c:v>
                </c:pt>
                <c:pt idx="3">
                  <c:v>185.74723054770101</c:v>
                </c:pt>
                <c:pt idx="4">
                  <c:v>209.53487843718099</c:v>
                </c:pt>
                <c:pt idx="5">
                  <c:v>215.21373758306618</c:v>
                </c:pt>
                <c:pt idx="6">
                  <c:v>229.36624492415086</c:v>
                </c:pt>
                <c:pt idx="7">
                  <c:v>220.61776850210958</c:v>
                </c:pt>
                <c:pt idx="8">
                  <c:v>276.87698772700259</c:v>
                </c:pt>
                <c:pt idx="9">
                  <c:v>327.56113909067278</c:v>
                </c:pt>
                <c:pt idx="10">
                  <c:v>295.38940439791071</c:v>
                </c:pt>
                <c:pt idx="11">
                  <c:v>304.15166975349069</c:v>
                </c:pt>
                <c:pt idx="12">
                  <c:v>313.29563953547881</c:v>
                </c:pt>
                <c:pt idx="13">
                  <c:v>354.72583484448182</c:v>
                </c:pt>
                <c:pt idx="14">
                  <c:v>379.95073810378398</c:v>
                </c:pt>
                <c:pt idx="15">
                  <c:v>390.32949727872051</c:v>
                </c:pt>
                <c:pt idx="16">
                  <c:v>390.36113691969729</c:v>
                </c:pt>
                <c:pt idx="17">
                  <c:v>401.1009766145994</c:v>
                </c:pt>
              </c:numCache>
            </c:numRef>
          </c:val>
        </c:ser>
        <c:marker val="1"/>
        <c:axId val="121230080"/>
        <c:axId val="121231616"/>
      </c:lineChart>
      <c:catAx>
        <c:axId val="121230080"/>
        <c:scaling>
          <c:orientation val="minMax"/>
        </c:scaling>
        <c:axPos val="b"/>
        <c:numFmt formatCode="General" sourceLinked="1"/>
        <c:tickLblPos val="nextTo"/>
        <c:txPr>
          <a:bodyPr rot="-5400000" vert="horz"/>
          <a:lstStyle/>
          <a:p>
            <a:pPr>
              <a:defRPr sz="1400" b="1"/>
            </a:pPr>
            <a:endParaRPr lang="en-US"/>
          </a:p>
        </c:txPr>
        <c:crossAx val="121231616"/>
        <c:crosses val="autoZero"/>
        <c:auto val="1"/>
        <c:lblAlgn val="ctr"/>
        <c:lblOffset val="100"/>
      </c:catAx>
      <c:valAx>
        <c:axId val="121231616"/>
        <c:scaling>
          <c:orientation val="minMax"/>
          <c:min val="50"/>
        </c:scaling>
        <c:axPos val="l"/>
        <c:majorGridlines>
          <c:spPr>
            <a:ln w="6350">
              <a:prstDash val="sysDot"/>
            </a:ln>
          </c:spPr>
        </c:majorGridlines>
        <c:numFmt formatCode="0" sourceLinked="0"/>
        <c:tickLblPos val="nextTo"/>
        <c:txPr>
          <a:bodyPr/>
          <a:lstStyle/>
          <a:p>
            <a:pPr>
              <a:defRPr sz="1400" b="1"/>
            </a:pPr>
            <a:endParaRPr lang="en-US"/>
          </a:p>
        </c:txPr>
        <c:crossAx val="121230080"/>
        <c:crosses val="autoZero"/>
        <c:crossBetween val="between"/>
      </c:valAx>
    </c:plotArea>
    <c:legend>
      <c:legendPos val="b"/>
      <c:layout>
        <c:manualLayout>
          <c:xMode val="edge"/>
          <c:yMode val="edge"/>
          <c:x val="0.18222219185565305"/>
          <c:y val="0.82780065570984018"/>
          <c:w val="0.73714273430109323"/>
          <c:h val="0.12193478355513605"/>
        </c:manualLayout>
      </c:layout>
      <c:spPr>
        <a:solidFill>
          <a:schemeClr val="bg1"/>
        </a:solidFill>
        <a:ln>
          <a:solidFill>
            <a:sysClr val="windowText" lastClr="000000">
              <a:tint val="75000"/>
              <a:shade val="95000"/>
              <a:satMod val="105000"/>
            </a:sysClr>
          </a:solidFill>
        </a:ln>
      </c:spPr>
      <c:txPr>
        <a:bodyPr/>
        <a:lstStyle/>
        <a:p>
          <a:pPr>
            <a:defRPr sz="1400"/>
          </a:pPr>
          <a:endParaRPr lang="en-US"/>
        </a:p>
      </c:txPr>
    </c:legend>
    <c:plotVisOnly val="1"/>
  </c:chart>
  <c:txPr>
    <a:bodyPr/>
    <a:lstStyle/>
    <a:p>
      <a:pPr>
        <a:defRPr baseline="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US" sz="1400" b="1" i="0" u="none" strike="noStrike" baseline="0">
                <a:solidFill>
                  <a:srgbClr val="000000"/>
                </a:solidFill>
                <a:latin typeface="Arial"/>
                <a:ea typeface="Arial"/>
                <a:cs typeface="Arial"/>
              </a:defRPr>
            </a:pPr>
            <a:r>
              <a:rPr lang="en-US" sz="1400"/>
              <a:t>Rising profit shares, declining productivity</a:t>
            </a:r>
          </a:p>
        </c:rich>
      </c:tx>
      <c:layout>
        <c:manualLayout>
          <c:xMode val="edge"/>
          <c:yMode val="edge"/>
          <c:x val="0.20386643233743615"/>
          <c:y val="3.1746113762074805E-2"/>
        </c:manualLayout>
      </c:layout>
      <c:spPr>
        <a:noFill/>
        <a:ln w="25400">
          <a:noFill/>
        </a:ln>
      </c:spPr>
    </c:title>
    <c:plotArea>
      <c:layout>
        <c:manualLayout>
          <c:layoutTarget val="inner"/>
          <c:xMode val="edge"/>
          <c:yMode val="edge"/>
          <c:x val="0.110720562390158"/>
          <c:y val="0.15343954985002911"/>
          <c:w val="0.83304042179261684"/>
          <c:h val="0.76455223976996278"/>
        </c:manualLayout>
      </c:layout>
      <c:lineChart>
        <c:grouping val="standard"/>
        <c:ser>
          <c:idx val="0"/>
          <c:order val="0"/>
          <c:tx>
            <c:strRef>
              <c:f>Productivity!$D$41</c:f>
              <c:strCache>
                <c:ptCount val="1"/>
                <c:pt idx="0">
                  <c:v>Profit share of Economy</c:v>
                </c:pt>
              </c:strCache>
            </c:strRef>
          </c:tx>
          <c:spPr>
            <a:ln w="38100">
              <a:solidFill>
                <a:srgbClr val="000080"/>
              </a:solidFill>
              <a:prstDash val="lgDashDot"/>
            </a:ln>
          </c:spPr>
          <c:marker>
            <c:symbol val="none"/>
          </c:marker>
          <c:cat>
            <c:numRef>
              <c:f>Productivity!$E$35:$N$35</c:f>
              <c:numCache>
                <c:formatCode>General</c:formatCode>
                <c:ptCount val="10"/>
                <c:pt idx="0">
                  <c:v>1999</c:v>
                </c:pt>
                <c:pt idx="1">
                  <c:v>2000</c:v>
                </c:pt>
                <c:pt idx="2">
                  <c:v>2001</c:v>
                </c:pt>
                <c:pt idx="3">
                  <c:v>2002</c:v>
                </c:pt>
                <c:pt idx="4">
                  <c:v>2003</c:v>
                </c:pt>
                <c:pt idx="5">
                  <c:v>2004</c:v>
                </c:pt>
                <c:pt idx="6">
                  <c:v>2005</c:v>
                </c:pt>
                <c:pt idx="7">
                  <c:v>2006</c:v>
                </c:pt>
                <c:pt idx="8">
                  <c:v>2007</c:v>
                </c:pt>
                <c:pt idx="9">
                  <c:v>2008</c:v>
                </c:pt>
              </c:numCache>
            </c:numRef>
          </c:cat>
          <c:val>
            <c:numRef>
              <c:f>Productivity!$E$41:$N$41</c:f>
              <c:numCache>
                <c:formatCode>0.0%</c:formatCode>
                <c:ptCount val="10"/>
                <c:pt idx="0">
                  <c:v>0.11274875539599798</c:v>
                </c:pt>
                <c:pt idx="1">
                  <c:v>0.12630587500940496</c:v>
                </c:pt>
                <c:pt idx="2">
                  <c:v>0.11468185493769202</c:v>
                </c:pt>
                <c:pt idx="3">
                  <c:v>0.11729413958652306</c:v>
                </c:pt>
                <c:pt idx="4">
                  <c:v>0.11910977394028108</c:v>
                </c:pt>
                <c:pt idx="5">
                  <c:v>0.13031080496953296</c:v>
                </c:pt>
                <c:pt idx="6">
                  <c:v>0.13543019001534307</c:v>
                </c:pt>
                <c:pt idx="7">
                  <c:v>0.135622444828989</c:v>
                </c:pt>
                <c:pt idx="8">
                  <c:v>0.13234234973424905</c:v>
                </c:pt>
                <c:pt idx="9">
                  <c:v>0.14200000000000004</c:v>
                </c:pt>
              </c:numCache>
            </c:numRef>
          </c:val>
        </c:ser>
        <c:ser>
          <c:idx val="1"/>
          <c:order val="1"/>
          <c:tx>
            <c:strRef>
              <c:f>Productivity!$D$39</c:f>
              <c:strCache>
                <c:ptCount val="1"/>
                <c:pt idx="0">
                  <c:v>Investment in Machinery and Equipment share of Economy</c:v>
                </c:pt>
              </c:strCache>
            </c:strRef>
          </c:tx>
          <c:spPr>
            <a:ln w="38100">
              <a:solidFill>
                <a:srgbClr val="008000"/>
              </a:solidFill>
              <a:prstDash val="solid"/>
            </a:ln>
          </c:spPr>
          <c:marker>
            <c:symbol val="none"/>
          </c:marker>
          <c:cat>
            <c:numRef>
              <c:f>Productivity!$E$35:$N$35</c:f>
              <c:numCache>
                <c:formatCode>General</c:formatCode>
                <c:ptCount val="10"/>
                <c:pt idx="0">
                  <c:v>1999</c:v>
                </c:pt>
                <c:pt idx="1">
                  <c:v>2000</c:v>
                </c:pt>
                <c:pt idx="2">
                  <c:v>2001</c:v>
                </c:pt>
                <c:pt idx="3">
                  <c:v>2002</c:v>
                </c:pt>
                <c:pt idx="4">
                  <c:v>2003</c:v>
                </c:pt>
                <c:pt idx="5">
                  <c:v>2004</c:v>
                </c:pt>
                <c:pt idx="6">
                  <c:v>2005</c:v>
                </c:pt>
                <c:pt idx="7">
                  <c:v>2006</c:v>
                </c:pt>
                <c:pt idx="8">
                  <c:v>2007</c:v>
                </c:pt>
                <c:pt idx="9">
                  <c:v>2008</c:v>
                </c:pt>
              </c:numCache>
            </c:numRef>
          </c:cat>
          <c:val>
            <c:numRef>
              <c:f>Productivity!$E$39:$N$39</c:f>
              <c:numCache>
                <c:formatCode>0.0%</c:formatCode>
                <c:ptCount val="10"/>
                <c:pt idx="0">
                  <c:v>8.0515776519913221E-2</c:v>
                </c:pt>
                <c:pt idx="1">
                  <c:v>7.7421308461912114E-2</c:v>
                </c:pt>
                <c:pt idx="2">
                  <c:v>7.3894813221087916E-2</c:v>
                </c:pt>
                <c:pt idx="3">
                  <c:v>6.9628460280769008E-2</c:v>
                </c:pt>
                <c:pt idx="4">
                  <c:v>6.6627650586271528E-2</c:v>
                </c:pt>
                <c:pt idx="5">
                  <c:v>6.5637621949236141E-2</c:v>
                </c:pt>
                <c:pt idx="6">
                  <c:v>6.7778841432407699E-2</c:v>
                </c:pt>
                <c:pt idx="7">
                  <c:v>6.8840874463112406E-2</c:v>
                </c:pt>
                <c:pt idx="8">
                  <c:v>6.7768873815970826E-2</c:v>
                </c:pt>
                <c:pt idx="9">
                  <c:v>6.7000000000000004E-2</c:v>
                </c:pt>
              </c:numCache>
            </c:numRef>
          </c:val>
        </c:ser>
        <c:ser>
          <c:idx val="2"/>
          <c:order val="2"/>
          <c:tx>
            <c:strRef>
              <c:f>Productivity!$D$43</c:f>
              <c:strCache>
                <c:ptCount val="1"/>
                <c:pt idx="0">
                  <c:v>Productivity growth</c:v>
                </c:pt>
              </c:strCache>
            </c:strRef>
          </c:tx>
          <c:spPr>
            <a:ln w="38100">
              <a:solidFill>
                <a:srgbClr val="FF0000"/>
              </a:solidFill>
              <a:prstDash val="sysDash"/>
            </a:ln>
          </c:spPr>
          <c:marker>
            <c:symbol val="none"/>
          </c:marker>
          <c:cat>
            <c:numRef>
              <c:f>Productivity!$E$35:$N$35</c:f>
              <c:numCache>
                <c:formatCode>General</c:formatCode>
                <c:ptCount val="10"/>
                <c:pt idx="0">
                  <c:v>1999</c:v>
                </c:pt>
                <c:pt idx="1">
                  <c:v>2000</c:v>
                </c:pt>
                <c:pt idx="2">
                  <c:v>2001</c:v>
                </c:pt>
                <c:pt idx="3">
                  <c:v>2002</c:v>
                </c:pt>
                <c:pt idx="4">
                  <c:v>2003</c:v>
                </c:pt>
                <c:pt idx="5">
                  <c:v>2004</c:v>
                </c:pt>
                <c:pt idx="6">
                  <c:v>2005</c:v>
                </c:pt>
                <c:pt idx="7">
                  <c:v>2006</c:v>
                </c:pt>
                <c:pt idx="8">
                  <c:v>2007</c:v>
                </c:pt>
                <c:pt idx="9">
                  <c:v>2008</c:v>
                </c:pt>
              </c:numCache>
            </c:numRef>
          </c:cat>
          <c:val>
            <c:numRef>
              <c:f>Productivity!$E$43:$N$43</c:f>
              <c:numCache>
                <c:formatCode>0.0%</c:formatCode>
                <c:ptCount val="10"/>
                <c:pt idx="0">
                  <c:v>1.9000000000000006E-2</c:v>
                </c:pt>
                <c:pt idx="1">
                  <c:v>2.4000000000000007E-2</c:v>
                </c:pt>
                <c:pt idx="2">
                  <c:v>-3.0000000000000009E-3</c:v>
                </c:pt>
                <c:pt idx="3">
                  <c:v>5.0000000000000114E-3</c:v>
                </c:pt>
                <c:pt idx="4">
                  <c:v>-4.0000000000000114E-3</c:v>
                </c:pt>
                <c:pt idx="5">
                  <c:v>-5.0000000000000114E-3</c:v>
                </c:pt>
                <c:pt idx="6">
                  <c:v>2.0000000000000009E-3</c:v>
                </c:pt>
                <c:pt idx="7">
                  <c:v>-3.0000000000000009E-3</c:v>
                </c:pt>
                <c:pt idx="8">
                  <c:v>-1.0000000000000004E-2</c:v>
                </c:pt>
                <c:pt idx="9">
                  <c:v>-1.2000000000000004E-2</c:v>
                </c:pt>
              </c:numCache>
            </c:numRef>
          </c:val>
        </c:ser>
        <c:marker val="1"/>
        <c:axId val="121273344"/>
        <c:axId val="123302656"/>
      </c:lineChart>
      <c:catAx>
        <c:axId val="121273344"/>
        <c:scaling>
          <c:orientation val="minMax"/>
        </c:scaling>
        <c:axPos val="b"/>
        <c:numFmt formatCode="General" sourceLinked="1"/>
        <c:tickLblPos val="low"/>
        <c:spPr>
          <a:ln w="3175">
            <a:solidFill>
              <a:srgbClr val="000000"/>
            </a:solidFill>
            <a:prstDash val="solid"/>
          </a:ln>
        </c:spPr>
        <c:txPr>
          <a:bodyPr rot="0" vert="horz"/>
          <a:lstStyle/>
          <a:p>
            <a:pPr>
              <a:defRPr lang="en-US" sz="1200" b="0" i="0" u="none" strike="noStrike" baseline="0">
                <a:solidFill>
                  <a:srgbClr val="000000"/>
                </a:solidFill>
                <a:latin typeface="Arial"/>
                <a:ea typeface="Arial"/>
                <a:cs typeface="Arial"/>
              </a:defRPr>
            </a:pPr>
            <a:endParaRPr lang="en-US"/>
          </a:p>
        </c:txPr>
        <c:crossAx val="123302656"/>
        <c:crosses val="autoZero"/>
        <c:auto val="1"/>
        <c:lblAlgn val="ctr"/>
        <c:lblOffset val="100"/>
        <c:tickLblSkip val="1"/>
        <c:tickMarkSkip val="1"/>
      </c:catAx>
      <c:valAx>
        <c:axId val="123302656"/>
        <c:scaling>
          <c:orientation val="minMax"/>
          <c:max val="0.2"/>
        </c:scaling>
        <c:axPos val="l"/>
        <c:majorGridlines>
          <c:spPr>
            <a:ln w="3175">
              <a:solidFill>
                <a:srgbClr val="000000"/>
              </a:solidFill>
              <a:prstDash val="sysDash"/>
            </a:ln>
          </c:spPr>
        </c:majorGridlines>
        <c:numFmt formatCode="0%" sourceLinked="0"/>
        <c:tickLblPos val="nextTo"/>
        <c:spPr>
          <a:ln w="3175">
            <a:solidFill>
              <a:srgbClr val="000000"/>
            </a:solidFill>
            <a:prstDash val="solid"/>
          </a:ln>
        </c:spPr>
        <c:txPr>
          <a:bodyPr rot="0" vert="horz"/>
          <a:lstStyle/>
          <a:p>
            <a:pPr>
              <a:defRPr lang="en-US" sz="1200" b="0" i="0" u="none" strike="noStrike" baseline="0">
                <a:solidFill>
                  <a:srgbClr val="000000"/>
                </a:solidFill>
                <a:latin typeface="Arial"/>
                <a:ea typeface="Arial"/>
                <a:cs typeface="Arial"/>
              </a:defRPr>
            </a:pPr>
            <a:endParaRPr lang="en-US"/>
          </a:p>
        </c:txPr>
        <c:crossAx val="121273344"/>
        <c:crosses val="autoZero"/>
        <c:crossBetween val="between"/>
      </c:valAx>
      <c:spPr>
        <a:noFill/>
        <a:ln w="12700">
          <a:solidFill>
            <a:srgbClr val="808080"/>
          </a:solidFill>
          <a:prstDash val="solid"/>
        </a:ln>
      </c:spPr>
    </c:plotArea>
    <c:legend>
      <c:legendPos val="b"/>
      <c:layout>
        <c:manualLayout>
          <c:xMode val="edge"/>
          <c:yMode val="edge"/>
          <c:x val="0.121092530657748"/>
          <c:y val="0.15135659513149211"/>
          <c:w val="0.67308807134894322"/>
          <c:h val="0.15583294735217007"/>
        </c:manualLayout>
      </c:layout>
      <c:spPr>
        <a:noFill/>
        <a:ln w="3175">
          <a:noFill/>
          <a:prstDash val="solid"/>
        </a:ln>
      </c:spPr>
      <c:txPr>
        <a:bodyPr/>
        <a:lstStyle/>
        <a:p>
          <a:pPr>
            <a:defRPr lang="en-US" sz="940" b="0" i="0" u="none" strike="noStrike" baseline="0">
              <a:solidFill>
                <a:srgbClr val="000000"/>
              </a:solidFill>
              <a:latin typeface="Arial"/>
              <a:ea typeface="Arial"/>
              <a:cs typeface="Arial"/>
            </a:defRPr>
          </a:pPr>
          <a:endParaRPr lang="en-US"/>
        </a:p>
      </c:txPr>
    </c:legend>
    <c:plotVisOnly val="1"/>
    <c:dispBlanksAs val="gap"/>
  </c:chart>
  <c:spPr>
    <a:solidFill>
      <a:srgbClr val="FFFFFF"/>
    </a:solidFill>
    <a:ln w="3175">
      <a:solidFill>
        <a:srgbClr val="000000"/>
      </a:solidFill>
      <a:prstDash val="solid"/>
    </a:ln>
  </c:spPr>
  <c:txPr>
    <a:bodyPr/>
    <a:lstStyle/>
    <a:p>
      <a:pPr>
        <a:defRPr sz="1025" b="0" i="0" u="none" strike="noStrike" baseline="0">
          <a:solidFill>
            <a:srgbClr val="000000"/>
          </a:solidFill>
          <a:latin typeface="Arial"/>
          <a:ea typeface="Arial"/>
          <a:cs typeface="Arial"/>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2400" b="1" dirty="0" smtClean="0">
                <a:solidFill>
                  <a:srgbClr val="003296"/>
                </a:solidFill>
              </a:rPr>
              <a:t>Top</a:t>
            </a:r>
            <a:r>
              <a:rPr lang="en-US" sz="2400" b="1" baseline="0" dirty="0" smtClean="0">
                <a:solidFill>
                  <a:srgbClr val="003296"/>
                </a:solidFill>
              </a:rPr>
              <a:t> 10% takes half of US income</a:t>
            </a:r>
            <a:endParaRPr lang="en-US" sz="2400" b="1" dirty="0">
              <a:solidFill>
                <a:srgbClr val="003296"/>
              </a:solidFill>
            </a:endParaRPr>
          </a:p>
        </c:rich>
      </c:tx>
      <c:layout>
        <c:manualLayout>
          <c:xMode val="edge"/>
          <c:yMode val="edge"/>
          <c:x val="0.13651957585721705"/>
          <c:y val="4.3955900769197698E-2"/>
        </c:manualLayout>
      </c:layout>
    </c:title>
    <c:plotArea>
      <c:layout>
        <c:manualLayout>
          <c:layoutTarget val="inner"/>
          <c:xMode val="edge"/>
          <c:yMode val="edge"/>
          <c:x val="0.17233809001097705"/>
          <c:y val="0.20366322247040305"/>
          <c:w val="0.753856382096313"/>
          <c:h val="0.56654086605951226"/>
        </c:manualLayout>
      </c:layout>
      <c:lineChart>
        <c:grouping val="standard"/>
        <c:ser>
          <c:idx val="1"/>
          <c:order val="0"/>
          <c:tx>
            <c:strRef>
              <c:f>'data-Fig1'!$C$3</c:f>
              <c:strCache>
                <c:ptCount val="1"/>
                <c:pt idx="0">
                  <c:v>Including capital gains</c:v>
                </c:pt>
              </c:strCache>
            </c:strRef>
          </c:tx>
          <c:spPr>
            <a:ln w="50800">
              <a:solidFill>
                <a:srgbClr val="C00000"/>
              </a:solidFill>
              <a:prstDash val="solid"/>
            </a:ln>
          </c:spPr>
          <c:marker>
            <c:symbol val="none"/>
          </c:marker>
          <c:cat>
            <c:numRef>
              <c:f>'data-Fig1'!$A$4:$A$94</c:f>
              <c:numCache>
                <c:formatCode>General</c:formatCode>
                <c:ptCount val="91"/>
                <c:pt idx="0">
                  <c:v>1917</c:v>
                </c:pt>
                <c:pt idx="1">
                  <c:v>1918</c:v>
                </c:pt>
                <c:pt idx="2">
                  <c:v>1919</c:v>
                </c:pt>
                <c:pt idx="3">
                  <c:v>1920</c:v>
                </c:pt>
                <c:pt idx="4">
                  <c:v>1921</c:v>
                </c:pt>
                <c:pt idx="5">
                  <c:v>1922</c:v>
                </c:pt>
                <c:pt idx="6">
                  <c:v>1923</c:v>
                </c:pt>
                <c:pt idx="7">
                  <c:v>1924</c:v>
                </c:pt>
                <c:pt idx="8">
                  <c:v>1925</c:v>
                </c:pt>
                <c:pt idx="9">
                  <c:v>1926</c:v>
                </c:pt>
                <c:pt idx="10">
                  <c:v>1927</c:v>
                </c:pt>
                <c:pt idx="11">
                  <c:v>1928</c:v>
                </c:pt>
                <c:pt idx="12">
                  <c:v>1929</c:v>
                </c:pt>
                <c:pt idx="13">
                  <c:v>1930</c:v>
                </c:pt>
                <c:pt idx="14">
                  <c:v>1931</c:v>
                </c:pt>
                <c:pt idx="15">
                  <c:v>1932</c:v>
                </c:pt>
                <c:pt idx="16">
                  <c:v>1933</c:v>
                </c:pt>
                <c:pt idx="17">
                  <c:v>1934</c:v>
                </c:pt>
                <c:pt idx="18">
                  <c:v>1935</c:v>
                </c:pt>
                <c:pt idx="19">
                  <c:v>1936</c:v>
                </c:pt>
                <c:pt idx="20">
                  <c:v>1937</c:v>
                </c:pt>
                <c:pt idx="21">
                  <c:v>1938</c:v>
                </c:pt>
                <c:pt idx="22">
                  <c:v>1939</c:v>
                </c:pt>
                <c:pt idx="23">
                  <c:v>1940</c:v>
                </c:pt>
                <c:pt idx="24">
                  <c:v>1941</c:v>
                </c:pt>
                <c:pt idx="25">
                  <c:v>1942</c:v>
                </c:pt>
                <c:pt idx="26">
                  <c:v>1943</c:v>
                </c:pt>
                <c:pt idx="27">
                  <c:v>1944</c:v>
                </c:pt>
                <c:pt idx="28">
                  <c:v>1945</c:v>
                </c:pt>
                <c:pt idx="29">
                  <c:v>1946</c:v>
                </c:pt>
                <c:pt idx="30">
                  <c:v>1947</c:v>
                </c:pt>
                <c:pt idx="31">
                  <c:v>1948</c:v>
                </c:pt>
                <c:pt idx="32">
                  <c:v>1949</c:v>
                </c:pt>
                <c:pt idx="33">
                  <c:v>1950</c:v>
                </c:pt>
                <c:pt idx="34">
                  <c:v>1951</c:v>
                </c:pt>
                <c:pt idx="35">
                  <c:v>1952</c:v>
                </c:pt>
                <c:pt idx="36">
                  <c:v>1953</c:v>
                </c:pt>
                <c:pt idx="37">
                  <c:v>1954</c:v>
                </c:pt>
                <c:pt idx="38">
                  <c:v>1955</c:v>
                </c:pt>
                <c:pt idx="39">
                  <c:v>1956</c:v>
                </c:pt>
                <c:pt idx="40">
                  <c:v>1957</c:v>
                </c:pt>
                <c:pt idx="41">
                  <c:v>1958</c:v>
                </c:pt>
                <c:pt idx="42">
                  <c:v>1959</c:v>
                </c:pt>
                <c:pt idx="43">
                  <c:v>1960</c:v>
                </c:pt>
                <c:pt idx="44">
                  <c:v>1961</c:v>
                </c:pt>
                <c:pt idx="45">
                  <c:v>1962</c:v>
                </c:pt>
                <c:pt idx="46">
                  <c:v>1963</c:v>
                </c:pt>
                <c:pt idx="47">
                  <c:v>1964</c:v>
                </c:pt>
                <c:pt idx="48">
                  <c:v>1965</c:v>
                </c:pt>
                <c:pt idx="49">
                  <c:v>1966</c:v>
                </c:pt>
                <c:pt idx="50">
                  <c:v>1967</c:v>
                </c:pt>
                <c:pt idx="51">
                  <c:v>1968</c:v>
                </c:pt>
                <c:pt idx="52">
                  <c:v>1969</c:v>
                </c:pt>
                <c:pt idx="53">
                  <c:v>1970</c:v>
                </c:pt>
                <c:pt idx="54">
                  <c:v>1971</c:v>
                </c:pt>
                <c:pt idx="55">
                  <c:v>1972</c:v>
                </c:pt>
                <c:pt idx="56">
                  <c:v>1973</c:v>
                </c:pt>
                <c:pt idx="57">
                  <c:v>1974</c:v>
                </c:pt>
                <c:pt idx="58">
                  <c:v>1975</c:v>
                </c:pt>
                <c:pt idx="59">
                  <c:v>1976</c:v>
                </c:pt>
                <c:pt idx="60">
                  <c:v>1977</c:v>
                </c:pt>
                <c:pt idx="61">
                  <c:v>1978</c:v>
                </c:pt>
                <c:pt idx="62">
                  <c:v>1979</c:v>
                </c:pt>
                <c:pt idx="63">
                  <c:v>1980</c:v>
                </c:pt>
                <c:pt idx="64">
                  <c:v>1981</c:v>
                </c:pt>
                <c:pt idx="65">
                  <c:v>1982</c:v>
                </c:pt>
                <c:pt idx="66">
                  <c:v>1983</c:v>
                </c:pt>
                <c:pt idx="67">
                  <c:v>1984</c:v>
                </c:pt>
                <c:pt idx="68">
                  <c:v>1985</c:v>
                </c:pt>
                <c:pt idx="69">
                  <c:v>1986</c:v>
                </c:pt>
                <c:pt idx="70">
                  <c:v>1987</c:v>
                </c:pt>
                <c:pt idx="71">
                  <c:v>1988</c:v>
                </c:pt>
                <c:pt idx="72">
                  <c:v>1989</c:v>
                </c:pt>
                <c:pt idx="73">
                  <c:v>1990</c:v>
                </c:pt>
                <c:pt idx="74">
                  <c:v>1991</c:v>
                </c:pt>
                <c:pt idx="75">
                  <c:v>1992</c:v>
                </c:pt>
                <c:pt idx="76">
                  <c:v>1993</c:v>
                </c:pt>
                <c:pt idx="77">
                  <c:v>1994</c:v>
                </c:pt>
                <c:pt idx="78">
                  <c:v>1995</c:v>
                </c:pt>
                <c:pt idx="79">
                  <c:v>1996</c:v>
                </c:pt>
                <c:pt idx="80">
                  <c:v>1997</c:v>
                </c:pt>
                <c:pt idx="81">
                  <c:v>1998</c:v>
                </c:pt>
                <c:pt idx="82">
                  <c:v>1999</c:v>
                </c:pt>
                <c:pt idx="83">
                  <c:v>2000</c:v>
                </c:pt>
                <c:pt idx="84">
                  <c:v>2001</c:v>
                </c:pt>
                <c:pt idx="85">
                  <c:v>2002</c:v>
                </c:pt>
                <c:pt idx="86">
                  <c:v>2003</c:v>
                </c:pt>
                <c:pt idx="87">
                  <c:v>2004</c:v>
                </c:pt>
                <c:pt idx="88">
                  <c:v>2005</c:v>
                </c:pt>
                <c:pt idx="89">
                  <c:v>2006</c:v>
                </c:pt>
                <c:pt idx="90">
                  <c:v>2007</c:v>
                </c:pt>
              </c:numCache>
            </c:numRef>
          </c:cat>
          <c:val>
            <c:numRef>
              <c:f>'data-Fig1'!$C$4:$C$94</c:f>
              <c:numCache>
                <c:formatCode>0.0000</c:formatCode>
                <c:ptCount val="91"/>
                <c:pt idx="0">
                  <c:v>0.40507657450090212</c:v>
                </c:pt>
                <c:pt idx="1">
                  <c:v>0.40107045446727202</c:v>
                </c:pt>
                <c:pt idx="2">
                  <c:v>0.40315637882022609</c:v>
                </c:pt>
                <c:pt idx="3">
                  <c:v>0.39014113640373288</c:v>
                </c:pt>
                <c:pt idx="4">
                  <c:v>0.43181056663800921</c:v>
                </c:pt>
                <c:pt idx="5">
                  <c:v>0.4372147766151771</c:v>
                </c:pt>
                <c:pt idx="6">
                  <c:v>0.41461250579837911</c:v>
                </c:pt>
                <c:pt idx="7">
                  <c:v>0.44407042747847508</c:v>
                </c:pt>
                <c:pt idx="8">
                  <c:v>0.46354076918824322</c:v>
                </c:pt>
                <c:pt idx="9">
                  <c:v>0.45710435768237401</c:v>
                </c:pt>
                <c:pt idx="10">
                  <c:v>0.46668456108834122</c:v>
                </c:pt>
                <c:pt idx="11">
                  <c:v>0.49288711598739721</c:v>
                </c:pt>
                <c:pt idx="12">
                  <c:v>0.4670958789600721</c:v>
                </c:pt>
                <c:pt idx="13">
                  <c:v>0.43865454984434821</c:v>
                </c:pt>
                <c:pt idx="14">
                  <c:v>0.44543200012431999</c:v>
                </c:pt>
                <c:pt idx="15">
                  <c:v>0.46370211777261611</c:v>
                </c:pt>
                <c:pt idx="16">
                  <c:v>0.4560181443056181</c:v>
                </c:pt>
                <c:pt idx="17">
                  <c:v>0.45783541972143599</c:v>
                </c:pt>
                <c:pt idx="18">
                  <c:v>0.44493982712429808</c:v>
                </c:pt>
                <c:pt idx="19">
                  <c:v>0.46593775094476308</c:v>
                </c:pt>
                <c:pt idx="20">
                  <c:v>0.44231411760580314</c:v>
                </c:pt>
                <c:pt idx="21">
                  <c:v>0.44074837570771902</c:v>
                </c:pt>
                <c:pt idx="22">
                  <c:v>0.45517885641755601</c:v>
                </c:pt>
                <c:pt idx="23">
                  <c:v>0.45293132429021099</c:v>
                </c:pt>
                <c:pt idx="24">
                  <c:v>0.41930339557276913</c:v>
                </c:pt>
                <c:pt idx="25">
                  <c:v>0.36127862667023702</c:v>
                </c:pt>
                <c:pt idx="26">
                  <c:v>0.33689902114938414</c:v>
                </c:pt>
                <c:pt idx="27">
                  <c:v>0.32512530985455029</c:v>
                </c:pt>
                <c:pt idx="28">
                  <c:v>0.34423310442267091</c:v>
                </c:pt>
                <c:pt idx="29">
                  <c:v>0.36699551227328808</c:v>
                </c:pt>
                <c:pt idx="30">
                  <c:v>0.34347880643880413</c:v>
                </c:pt>
                <c:pt idx="31">
                  <c:v>0.35013508333029802</c:v>
                </c:pt>
                <c:pt idx="32">
                  <c:v>0.34750996242854709</c:v>
                </c:pt>
                <c:pt idx="33">
                  <c:v>0.35563366960951409</c:v>
                </c:pt>
                <c:pt idx="34">
                  <c:v>0.342175514872539</c:v>
                </c:pt>
                <c:pt idx="35">
                  <c:v>0.33211509029250413</c:v>
                </c:pt>
                <c:pt idx="36">
                  <c:v>0.32306951062083711</c:v>
                </c:pt>
                <c:pt idx="37">
                  <c:v>0.33636110590333212</c:v>
                </c:pt>
                <c:pt idx="38">
                  <c:v>0.33937798425770832</c:v>
                </c:pt>
                <c:pt idx="39">
                  <c:v>0.33462139769151911</c:v>
                </c:pt>
                <c:pt idx="40">
                  <c:v>0.32988589698886234</c:v>
                </c:pt>
                <c:pt idx="41">
                  <c:v>0.33561535507763812</c:v>
                </c:pt>
                <c:pt idx="42">
                  <c:v>0.3400362603421091</c:v>
                </c:pt>
                <c:pt idx="43">
                  <c:v>0.33475096015672212</c:v>
                </c:pt>
                <c:pt idx="44">
                  <c:v>0.3425477280551969</c:v>
                </c:pt>
                <c:pt idx="45">
                  <c:v>0.33700905075220511</c:v>
                </c:pt>
                <c:pt idx="46">
                  <c:v>0.33784812876719711</c:v>
                </c:pt>
                <c:pt idx="47">
                  <c:v>0.34423159200285308</c:v>
                </c:pt>
                <c:pt idx="48">
                  <c:v>0.34781024128956822</c:v>
                </c:pt>
                <c:pt idx="49">
                  <c:v>0.33672018701939821</c:v>
                </c:pt>
                <c:pt idx="50">
                  <c:v>0.34444564532108501</c:v>
                </c:pt>
                <c:pt idx="51">
                  <c:v>0.34847169728381022</c:v>
                </c:pt>
                <c:pt idx="52">
                  <c:v>0.33929318315651602</c:v>
                </c:pt>
                <c:pt idx="53">
                  <c:v>0.32627187921783624</c:v>
                </c:pt>
                <c:pt idx="54">
                  <c:v>0.33336957207632012</c:v>
                </c:pt>
                <c:pt idx="55">
                  <c:v>0.33585936951500323</c:v>
                </c:pt>
                <c:pt idx="56">
                  <c:v>0.33332703112875323</c:v>
                </c:pt>
                <c:pt idx="57">
                  <c:v>0.33308721284801612</c:v>
                </c:pt>
                <c:pt idx="58">
                  <c:v>0.33432915443625011</c:v>
                </c:pt>
                <c:pt idx="59">
                  <c:v>0.3341361332487951</c:v>
                </c:pt>
                <c:pt idx="60">
                  <c:v>0.3358335444672681</c:v>
                </c:pt>
                <c:pt idx="61">
                  <c:v>0.3348607456763022</c:v>
                </c:pt>
                <c:pt idx="62">
                  <c:v>0.34212281147923113</c:v>
                </c:pt>
                <c:pt idx="63">
                  <c:v>0.346331098527629</c:v>
                </c:pt>
                <c:pt idx="64">
                  <c:v>0.3454346072405442</c:v>
                </c:pt>
                <c:pt idx="65">
                  <c:v>0.35332165870772309</c:v>
                </c:pt>
                <c:pt idx="66">
                  <c:v>0.36381882126221832</c:v>
                </c:pt>
                <c:pt idx="67">
                  <c:v>0.36735537173275323</c:v>
                </c:pt>
                <c:pt idx="68">
                  <c:v>0.37560861009448321</c:v>
                </c:pt>
                <c:pt idx="69">
                  <c:v>0.40628910352747011</c:v>
                </c:pt>
                <c:pt idx="70">
                  <c:v>0.3824577828066692</c:v>
                </c:pt>
                <c:pt idx="71">
                  <c:v>0.40628739351633891</c:v>
                </c:pt>
                <c:pt idx="72">
                  <c:v>0.40084419699446922</c:v>
                </c:pt>
                <c:pt idx="73">
                  <c:v>0.39975652816242613</c:v>
                </c:pt>
                <c:pt idx="74">
                  <c:v>0.39545500390896621</c:v>
                </c:pt>
                <c:pt idx="75">
                  <c:v>0.40822634961702209</c:v>
                </c:pt>
                <c:pt idx="76">
                  <c:v>0.40684889309387823</c:v>
                </c:pt>
                <c:pt idx="77">
                  <c:v>0.40781969686955322</c:v>
                </c:pt>
                <c:pt idx="78">
                  <c:v>0.42114000000000001</c:v>
                </c:pt>
                <c:pt idx="79">
                  <c:v>0.43484000000000111</c:v>
                </c:pt>
                <c:pt idx="80">
                  <c:v>0.44644</c:v>
                </c:pt>
                <c:pt idx="81">
                  <c:v>0.45391000000000009</c:v>
                </c:pt>
                <c:pt idx="82">
                  <c:v>0.4646900000000001</c:v>
                </c:pt>
                <c:pt idx="83">
                  <c:v>0.4760700000000001</c:v>
                </c:pt>
                <c:pt idx="84">
                  <c:v>0.44823000000000002</c:v>
                </c:pt>
                <c:pt idx="85">
                  <c:v>0.43820000000000009</c:v>
                </c:pt>
                <c:pt idx="86">
                  <c:v>0.44527</c:v>
                </c:pt>
                <c:pt idx="87">
                  <c:v>0.46399000000000001</c:v>
                </c:pt>
                <c:pt idx="88">
                  <c:v>0.4833400000000001</c:v>
                </c:pt>
                <c:pt idx="89">
                  <c:v>0.49320000000000008</c:v>
                </c:pt>
                <c:pt idx="90">
                  <c:v>0.49740000000000112</c:v>
                </c:pt>
              </c:numCache>
            </c:numRef>
          </c:val>
        </c:ser>
        <c:marker val="1"/>
        <c:axId val="127904768"/>
        <c:axId val="133362816"/>
      </c:lineChart>
      <c:catAx>
        <c:axId val="127904768"/>
        <c:scaling>
          <c:orientation val="minMax"/>
        </c:scaling>
        <c:axPos val="b"/>
        <c:majorGridlines>
          <c:spPr>
            <a:ln w="12700">
              <a:solidFill>
                <a:srgbClr val="000000"/>
              </a:solidFill>
              <a:prstDash val="sysDash"/>
            </a:ln>
          </c:spPr>
        </c:majorGridlines>
        <c:numFmt formatCode="General" sourceLinked="0"/>
        <c:tickLblPos val="nextTo"/>
        <c:spPr>
          <a:ln w="3175">
            <a:solidFill>
              <a:srgbClr val="000000"/>
            </a:solidFill>
            <a:prstDash val="solid"/>
          </a:ln>
        </c:spPr>
        <c:txPr>
          <a:bodyPr rot="-5400000" vert="horz"/>
          <a:lstStyle/>
          <a:p>
            <a:pPr>
              <a:defRPr sz="1400" b="1" i="0" u="none" strike="noStrike" baseline="0">
                <a:solidFill>
                  <a:srgbClr val="000000"/>
                </a:solidFill>
                <a:latin typeface="Arial"/>
                <a:ea typeface="Arial"/>
                <a:cs typeface="Arial"/>
              </a:defRPr>
            </a:pPr>
            <a:endParaRPr lang="en-US"/>
          </a:p>
        </c:txPr>
        <c:crossAx val="133362816"/>
        <c:crossesAt val="0"/>
        <c:auto val="1"/>
        <c:lblAlgn val="ctr"/>
        <c:lblOffset val="100"/>
        <c:tickLblSkip val="5"/>
        <c:tickMarkSkip val="5"/>
      </c:catAx>
      <c:valAx>
        <c:axId val="133362816"/>
        <c:scaling>
          <c:orientation val="minMax"/>
          <c:max val="0.5"/>
          <c:min val="0.3000000000000001"/>
        </c:scaling>
        <c:axPos val="l"/>
        <c:majorGridlines>
          <c:spPr>
            <a:ln w="3175">
              <a:solidFill>
                <a:srgbClr val="000000"/>
              </a:solidFill>
              <a:prstDash val="solid"/>
            </a:ln>
          </c:spPr>
        </c:majorGridlines>
        <c:title>
          <c:tx>
            <c:rich>
              <a:bodyPr/>
              <a:lstStyle/>
              <a:p>
                <a:pPr>
                  <a:defRPr sz="1400" b="1" i="0" u="none" strike="noStrike" baseline="0">
                    <a:solidFill>
                      <a:srgbClr val="003296"/>
                    </a:solidFill>
                    <a:latin typeface="Arial"/>
                    <a:ea typeface="Arial"/>
                    <a:cs typeface="Arial"/>
                  </a:defRPr>
                </a:pPr>
                <a:r>
                  <a:rPr lang="en-US" dirty="0" smtClean="0">
                    <a:solidFill>
                      <a:srgbClr val="003296"/>
                    </a:solidFill>
                  </a:rPr>
                  <a:t>Share of total income to top 10%</a:t>
                </a:r>
                <a:endParaRPr lang="en-US" dirty="0">
                  <a:solidFill>
                    <a:srgbClr val="003296"/>
                  </a:solidFill>
                </a:endParaRPr>
              </a:p>
            </c:rich>
          </c:tx>
          <c:layout>
            <c:manualLayout>
              <c:xMode val="edge"/>
              <c:yMode val="edge"/>
              <c:x val="3.6519386265127511E-2"/>
              <c:y val="0.23328978462015801"/>
            </c:manualLayout>
          </c:layout>
          <c:spPr>
            <a:noFill/>
            <a:ln w="25400">
              <a:noFill/>
            </a:ln>
          </c:spPr>
        </c:title>
        <c:numFmt formatCode="0%" sourceLinked="0"/>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127904768"/>
        <c:crosses val="autoZero"/>
        <c:crossBetween val="midCat"/>
        <c:majorUnit val="0.05"/>
        <c:minorUnit val="0.05"/>
      </c:valAx>
      <c:spPr>
        <a:solidFill>
          <a:srgbClr val="FFFFFF"/>
        </a:solidFill>
        <a:ln w="3175">
          <a:solidFill>
            <a:srgbClr val="000000"/>
          </a:solidFill>
          <a:prstDash val="solid"/>
        </a:ln>
      </c:spPr>
    </c:plotArea>
    <c:plotVisOnly val="1"/>
    <c:dispBlanksAs val="span"/>
  </c:chart>
  <c:spPr>
    <a:noFill/>
    <a:ln w="12700">
      <a:solidFill>
        <a:schemeClr val="tx1"/>
      </a:solidFill>
    </a:ln>
  </c:spPr>
  <c:txPr>
    <a:bodyPr/>
    <a:lstStyle/>
    <a:p>
      <a:pPr>
        <a:defRPr sz="950" b="0" i="0" u="none" strike="noStrike" baseline="0">
          <a:solidFill>
            <a:srgbClr val="000000"/>
          </a:solidFill>
          <a:latin typeface="Arial"/>
          <a:ea typeface="Arial"/>
          <a:cs typeface="Arial"/>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roundedCorners val="1"/>
  <c:chart>
    <c:title>
      <c:tx>
        <c:rich>
          <a:bodyPr/>
          <a:lstStyle/>
          <a:p>
            <a:pPr>
              <a:defRPr sz="2000" b="1">
                <a:solidFill>
                  <a:srgbClr val="002060"/>
                </a:solidFill>
              </a:defRPr>
            </a:pPr>
            <a:r>
              <a:rPr lang="en-US" sz="2000" b="1" baseline="0" dirty="0">
                <a:solidFill>
                  <a:srgbClr val="002060"/>
                </a:solidFill>
              </a:rPr>
              <a:t>Public and Private Sector Real Wages</a:t>
            </a:r>
          </a:p>
          <a:p>
            <a:pPr>
              <a:defRPr sz="2000" b="1">
                <a:solidFill>
                  <a:srgbClr val="002060"/>
                </a:solidFill>
              </a:defRPr>
            </a:pPr>
            <a:r>
              <a:rPr lang="en-US" sz="2000" b="0" i="0" baseline="0" dirty="0" smtClean="0">
                <a:solidFill>
                  <a:srgbClr val="002060"/>
                </a:solidFill>
              </a:rPr>
              <a:t>Major Agreements, Adjusted </a:t>
            </a:r>
            <a:r>
              <a:rPr lang="en-US" sz="2000" b="0" i="0" baseline="0" dirty="0">
                <a:solidFill>
                  <a:srgbClr val="002060"/>
                </a:solidFill>
              </a:rPr>
              <a:t>for Inflation </a:t>
            </a:r>
            <a:r>
              <a:rPr lang="en-US" sz="2000" b="0" i="0" u="none" strike="noStrike" baseline="0" dirty="0">
                <a:solidFill>
                  <a:srgbClr val="002060"/>
                </a:solidFill>
              </a:rPr>
              <a:t>1988 = 100%</a:t>
            </a:r>
            <a:endParaRPr lang="en-US" sz="2000" b="0" i="0" dirty="0">
              <a:solidFill>
                <a:srgbClr val="002060"/>
              </a:solidFill>
            </a:endParaRPr>
          </a:p>
        </c:rich>
      </c:tx>
      <c:layout>
        <c:manualLayout>
          <c:xMode val="edge"/>
          <c:yMode val="edge"/>
          <c:x val="0.2050997618353271"/>
          <c:y val="1.4375375177749301E-2"/>
        </c:manualLayout>
      </c:layout>
    </c:title>
    <c:plotArea>
      <c:layout>
        <c:manualLayout>
          <c:layoutTarget val="inner"/>
          <c:xMode val="edge"/>
          <c:yMode val="edge"/>
          <c:x val="0.12203820548921605"/>
          <c:y val="0.16249830698023607"/>
          <c:w val="0.79864220725760504"/>
          <c:h val="0.61861523468091639"/>
        </c:manualLayout>
      </c:layout>
      <c:lineChart>
        <c:grouping val="standard"/>
        <c:ser>
          <c:idx val="0"/>
          <c:order val="0"/>
          <c:tx>
            <c:strRef>
              <c:f>'[3]Real Wages'!$R$46</c:f>
              <c:strCache>
                <c:ptCount val="1"/>
                <c:pt idx="0">
                  <c:v>Public Sector</c:v>
                </c:pt>
              </c:strCache>
            </c:strRef>
          </c:tx>
          <c:spPr>
            <a:ln w="38100">
              <a:solidFill>
                <a:srgbClr val="FF0000"/>
              </a:solidFill>
              <a:prstDash val="solid"/>
            </a:ln>
          </c:spPr>
          <c:marker>
            <c:symbol val="none"/>
          </c:marker>
          <c:cat>
            <c:numRef>
              <c:f>'[3]Real Wages'!$A$48:$A$69</c:f>
              <c:numCache>
                <c:formatCode>General</c:formatCode>
                <c:ptCount val="22"/>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numCache>
            </c:numRef>
          </c:cat>
          <c:val>
            <c:numRef>
              <c:f>'[3]Real Wages'!$R$48:$R$69</c:f>
              <c:numCache>
                <c:formatCode>0.0%</c:formatCode>
                <c:ptCount val="22"/>
                <c:pt idx="0">
                  <c:v>1</c:v>
                </c:pt>
                <c:pt idx="1">
                  <c:v>1.00136898395722</c:v>
                </c:pt>
                <c:pt idx="2">
                  <c:v>1.0088894693877561</c:v>
                </c:pt>
                <c:pt idx="3">
                  <c:v>0.98775640301449419</c:v>
                </c:pt>
                <c:pt idx="4">
                  <c:v>0.99311850920228362</c:v>
                </c:pt>
                <c:pt idx="5">
                  <c:v>0.98040287969193662</c:v>
                </c:pt>
                <c:pt idx="6">
                  <c:v>0.979258885666627</c:v>
                </c:pt>
                <c:pt idx="7">
                  <c:v>0.96376736781552197</c:v>
                </c:pt>
                <c:pt idx="8">
                  <c:v>0.954422401886872</c:v>
                </c:pt>
                <c:pt idx="9">
                  <c:v>0.94891019020517919</c:v>
                </c:pt>
                <c:pt idx="10">
                  <c:v>0.95458910069727099</c:v>
                </c:pt>
                <c:pt idx="11">
                  <c:v>0.957003347054315</c:v>
                </c:pt>
                <c:pt idx="12">
                  <c:v>0.95419453219923023</c:v>
                </c:pt>
                <c:pt idx="13">
                  <c:v>0.96242519178371999</c:v>
                </c:pt>
                <c:pt idx="14">
                  <c:v>0.96854814085384799</c:v>
                </c:pt>
                <c:pt idx="15">
                  <c:v>0.96949030830604099</c:v>
                </c:pt>
                <c:pt idx="16">
                  <c:v>0.96522343978581704</c:v>
                </c:pt>
                <c:pt idx="17">
                  <c:v>0.96619858608339626</c:v>
                </c:pt>
                <c:pt idx="18">
                  <c:v>0.97223843425671219</c:v>
                </c:pt>
                <c:pt idx="19">
                  <c:v>0.98365591412950026</c:v>
                </c:pt>
                <c:pt idx="20">
                  <c:v>0.9948847645077078</c:v>
                </c:pt>
                <c:pt idx="21">
                  <c:v>1.01708269598853</c:v>
                </c:pt>
              </c:numCache>
            </c:numRef>
          </c:val>
        </c:ser>
        <c:ser>
          <c:idx val="1"/>
          <c:order val="1"/>
          <c:tx>
            <c:strRef>
              <c:f>'[3]Real Wages'!$S$46</c:f>
              <c:strCache>
                <c:ptCount val="1"/>
                <c:pt idx="0">
                  <c:v>Private Sector</c:v>
                </c:pt>
              </c:strCache>
            </c:strRef>
          </c:tx>
          <c:spPr>
            <a:ln w="50800">
              <a:solidFill>
                <a:srgbClr val="002060"/>
              </a:solidFill>
              <a:prstDash val="sysDot"/>
            </a:ln>
          </c:spPr>
          <c:marker>
            <c:symbol val="none"/>
          </c:marker>
          <c:cat>
            <c:numRef>
              <c:f>'[3]Real Wages'!$A$48:$A$69</c:f>
              <c:numCache>
                <c:formatCode>General</c:formatCode>
                <c:ptCount val="22"/>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numCache>
            </c:numRef>
          </c:cat>
          <c:val>
            <c:numRef>
              <c:f>'[3]Real Wages'!$S$48:$S$69</c:f>
              <c:numCache>
                <c:formatCode>0.0%</c:formatCode>
                <c:ptCount val="22"/>
                <c:pt idx="0">
                  <c:v>1</c:v>
                </c:pt>
                <c:pt idx="1">
                  <c:v>1.00136898395722</c:v>
                </c:pt>
                <c:pt idx="2">
                  <c:v>1.0098448571428531</c:v>
                </c:pt>
                <c:pt idx="3">
                  <c:v>0.99825359443478301</c:v>
                </c:pt>
                <c:pt idx="4">
                  <c:v>1.0095766423487975</c:v>
                </c:pt>
                <c:pt idx="5">
                  <c:v>0.99863169931025197</c:v>
                </c:pt>
                <c:pt idx="6">
                  <c:v>1.0094360320010398</c:v>
                </c:pt>
                <c:pt idx="7">
                  <c:v>1.0013674576904525</c:v>
                </c:pt>
                <c:pt idx="8">
                  <c:v>1.0034986019311198</c:v>
                </c:pt>
                <c:pt idx="9">
                  <c:v>1.004610886885916</c:v>
                </c:pt>
                <c:pt idx="10">
                  <c:v>1.0126125630846401</c:v>
                </c:pt>
                <c:pt idx="11">
                  <c:v>1.0231435155052531</c:v>
                </c:pt>
                <c:pt idx="12">
                  <c:v>1.0191453194614331</c:v>
                </c:pt>
                <c:pt idx="13">
                  <c:v>1.0239596869214658</c:v>
                </c:pt>
                <c:pt idx="14">
                  <c:v>1.0274698207282331</c:v>
                </c:pt>
                <c:pt idx="15">
                  <c:v>1.0114780725456918</c:v>
                </c:pt>
                <c:pt idx="16">
                  <c:v>1.0159645139677558</c:v>
                </c:pt>
                <c:pt idx="17">
                  <c:v>1.0189791750255599</c:v>
                </c:pt>
                <c:pt idx="18">
                  <c:v>1.0223508659713385</c:v>
                </c:pt>
                <c:pt idx="19">
                  <c:v>1.0323561508587635</c:v>
                </c:pt>
                <c:pt idx="20">
                  <c:v>1.0340526169261244</c:v>
                </c:pt>
                <c:pt idx="21">
                  <c:v>1.049905077411831</c:v>
                </c:pt>
              </c:numCache>
            </c:numRef>
          </c:val>
        </c:ser>
        <c:marker val="1"/>
        <c:axId val="146167680"/>
        <c:axId val="146169216"/>
      </c:lineChart>
      <c:catAx>
        <c:axId val="146167680"/>
        <c:scaling>
          <c:orientation val="minMax"/>
        </c:scaling>
        <c:axPos val="b"/>
        <c:numFmt formatCode="General" sourceLinked="1"/>
        <c:tickLblPos val="nextTo"/>
        <c:spPr>
          <a:ln w="12700"/>
        </c:spPr>
        <c:txPr>
          <a:bodyPr rot="-5400000" vert="horz"/>
          <a:lstStyle/>
          <a:p>
            <a:pPr>
              <a:defRPr sz="1200" b="1"/>
            </a:pPr>
            <a:endParaRPr lang="en-US"/>
          </a:p>
        </c:txPr>
        <c:crossAx val="146169216"/>
        <c:crosses val="autoZero"/>
        <c:auto val="1"/>
        <c:lblAlgn val="ctr"/>
        <c:lblOffset val="100"/>
        <c:tickLblSkip val="2"/>
      </c:catAx>
      <c:valAx>
        <c:axId val="146169216"/>
        <c:scaling>
          <c:orientation val="minMax"/>
          <c:max val="1.1000000000000001"/>
          <c:min val="0.9"/>
        </c:scaling>
        <c:axPos val="l"/>
        <c:majorGridlines>
          <c:spPr>
            <a:ln>
              <a:prstDash val="sysDot"/>
            </a:ln>
          </c:spPr>
        </c:majorGridlines>
        <c:numFmt formatCode="0%" sourceLinked="0"/>
        <c:tickLblPos val="nextTo"/>
        <c:txPr>
          <a:bodyPr/>
          <a:lstStyle/>
          <a:p>
            <a:pPr>
              <a:defRPr sz="1200" b="1"/>
            </a:pPr>
            <a:endParaRPr lang="en-US"/>
          </a:p>
        </c:txPr>
        <c:crossAx val="146167680"/>
        <c:crosses val="autoZero"/>
        <c:crossBetween val="between"/>
        <c:majorUnit val="0.05"/>
      </c:valAx>
    </c:plotArea>
    <c:legend>
      <c:legendPos val="b"/>
      <c:spPr>
        <a:ln w="6350">
          <a:solidFill>
            <a:schemeClr val="bg1">
              <a:lumMod val="50000"/>
            </a:schemeClr>
          </a:solidFill>
        </a:ln>
      </c:spPr>
      <c:txPr>
        <a:bodyPr/>
        <a:lstStyle/>
        <a:p>
          <a:pPr>
            <a:defRPr sz="1200"/>
          </a:pPr>
          <a:endParaRPr lang="en-US"/>
        </a:p>
      </c:txPr>
    </c:legend>
    <c:plotVisOnly val="1"/>
  </c:chart>
  <c:spPr>
    <a:ln w="12700"/>
  </c:sp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C8F02D1-795A-CA48-A78D-BED665834605}" type="datetimeFigureOut">
              <a:rPr lang="en-US" smtClean="0"/>
              <a:pPr/>
              <a:t>6/15/2010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9FB9EDB-A88C-5549-A2E2-16E4A0FCF1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Economics has a reputation as the “dismal science”.    I have to defend my profession and say It’ really not true.</a:t>
            </a:r>
          </a:p>
          <a:p>
            <a:r>
              <a:rPr lang="en-US" dirty="0" smtClean="0"/>
              <a:t> </a:t>
            </a:r>
          </a:p>
          <a:p>
            <a:r>
              <a:rPr lang="en-US" dirty="0" smtClean="0"/>
              <a:t>That’s because It’s not really a science.   Otherwise, why would so many mainstream economists have completely failed to predict the recent financial crisis and ensuing recession?</a:t>
            </a:r>
          </a:p>
          <a:p>
            <a:r>
              <a:rPr lang="en-US" dirty="0" smtClean="0"/>
              <a:t> </a:t>
            </a:r>
          </a:p>
          <a:p>
            <a:r>
              <a:rPr lang="en-US" dirty="0" smtClean="0"/>
              <a:t>As far as being dismal, well that’s kind of deserved.  </a:t>
            </a:r>
          </a:p>
          <a:p>
            <a:endParaRPr lang="en-US" dirty="0" smtClean="0"/>
          </a:p>
          <a:p>
            <a:r>
              <a:rPr lang="en-US" dirty="0" smtClean="0"/>
              <a:t>Economists a bit like doctors: get excited by problems.   Don’t you find it disturbing when you go to the doctor and they say “that’s a really interesting illness you have”  </a:t>
            </a:r>
          </a:p>
          <a:p>
            <a:r>
              <a:rPr lang="en-US" dirty="0" smtClean="0"/>
              <a:t> Thanks a lot!   I’d be fascinated too, if I wasn’t going to die!</a:t>
            </a:r>
          </a:p>
          <a:p>
            <a:r>
              <a:rPr lang="en-US" dirty="0" smtClean="0"/>
              <a:t> </a:t>
            </a:r>
          </a:p>
          <a:p>
            <a:r>
              <a:rPr lang="en-US" dirty="0" smtClean="0"/>
              <a:t>Last couple of years have been sort of fascinating for economists.</a:t>
            </a:r>
          </a:p>
          <a:p>
            <a:r>
              <a:rPr lang="en-US" dirty="0" smtClean="0"/>
              <a:t> </a:t>
            </a:r>
          </a:p>
          <a:p>
            <a:r>
              <a:rPr lang="en-US" dirty="0" smtClean="0"/>
              <a:t>A year and a half year ago, strong chance we could have gone into a deep economic recession.   Harper denied there was any sort of recession, fought like a dog to stay in power.   </a:t>
            </a:r>
          </a:p>
          <a:p>
            <a:r>
              <a:rPr lang="en-US" dirty="0" smtClean="0"/>
              <a:t> </a:t>
            </a:r>
          </a:p>
          <a:p>
            <a:r>
              <a:rPr lang="en-US" dirty="0" smtClean="0"/>
              <a:t>After condemning deficit spending for decades, MSE and world leaders realized we’d be in the toilet for years unless </a:t>
            </a:r>
            <a:r>
              <a:rPr lang="en-US" dirty="0" err="1" smtClean="0"/>
              <a:t>goverments</a:t>
            </a:r>
            <a:r>
              <a:rPr lang="en-US" dirty="0" smtClean="0"/>
              <a:t> put in place massive stimulus programs, including low interest rates but also large amounts of fiscal stimulus –which used to be known as “deficit” spending”.  </a:t>
            </a:r>
          </a:p>
          <a:p>
            <a:r>
              <a:rPr lang="en-US" dirty="0" smtClean="0"/>
              <a:t> </a:t>
            </a:r>
          </a:p>
          <a:p>
            <a:r>
              <a:rPr lang="en-US" dirty="0" smtClean="0"/>
              <a:t>The good news is that it has worked.   </a:t>
            </a:r>
          </a:p>
          <a:p>
            <a:endParaRPr lang="en-US" dirty="0" smtClean="0"/>
          </a:p>
        </p:txBody>
      </p:sp>
      <p:sp>
        <p:nvSpPr>
          <p:cNvPr id="4" name="Slide Number Placeholder 3"/>
          <p:cNvSpPr>
            <a:spLocks noGrp="1"/>
          </p:cNvSpPr>
          <p:nvPr>
            <p:ph type="sldNum" sz="quarter" idx="10"/>
          </p:nvPr>
        </p:nvSpPr>
        <p:spPr/>
        <p:txBody>
          <a:bodyPr/>
          <a:lstStyle/>
          <a:p>
            <a:fld id="{19FB9EDB-A88C-5549-A2E2-16E4A0FCF1E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consequence of this trickle down low wage policy was that corporations amassed record profits and surpluses during the past decade, while households went increasingly into debt as a result of low wage growth and the escalating cost of housing.</a:t>
            </a:r>
          </a:p>
          <a:p>
            <a:endParaRPr lang="en-US" dirty="0" smtClean="0"/>
          </a:p>
          <a:p>
            <a:r>
              <a:rPr lang="en-US" dirty="0" smtClean="0"/>
              <a:t>The real debt problem that exists now isn’t with governments, but it is with households, who have suffered from low wage growth and an escalating cost of living and housing. </a:t>
            </a:r>
          </a:p>
          <a:p>
            <a:endParaRPr lang="en-US" dirty="0"/>
          </a:p>
        </p:txBody>
      </p:sp>
      <p:sp>
        <p:nvSpPr>
          <p:cNvPr id="4" name="Slide Number Placeholder 3"/>
          <p:cNvSpPr>
            <a:spLocks noGrp="1"/>
          </p:cNvSpPr>
          <p:nvPr>
            <p:ph type="sldNum" sz="quarter" idx="10"/>
          </p:nvPr>
        </p:nvSpPr>
        <p:spPr/>
        <p:txBody>
          <a:bodyPr/>
          <a:lstStyle/>
          <a:p>
            <a:fld id="{19FB9EDB-A88C-5549-A2E2-16E4A0FCF1E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Over the last couple of decades, we’ve also experienced an almost unprecedented increase in inequality in the United States and in Canada.</a:t>
            </a:r>
          </a:p>
          <a:p>
            <a:endParaRPr lang="en-US" dirty="0" smtClean="0"/>
          </a:p>
          <a:p>
            <a:r>
              <a:rPr lang="en-US" dirty="0" smtClean="0"/>
              <a:t>Because of these high corporate profits and cuts to high income tax rates, levels of income inequality are back to where they were in the 1920s and 1930s.</a:t>
            </a:r>
          </a:p>
          <a:p>
            <a:endParaRPr lang="en-US" dirty="0" smtClean="0"/>
          </a:p>
          <a:p>
            <a:r>
              <a:rPr lang="en-US" dirty="0" smtClean="0"/>
              <a:t>It should have really been no surprise that the same conditions of an increasingly unbalanced and unequal economy that led to the great depression also led to the worst global economic downturn since the 1930s.</a:t>
            </a:r>
          </a:p>
          <a:p>
            <a:endParaRPr lang="en-US" dirty="0"/>
          </a:p>
        </p:txBody>
      </p:sp>
      <p:sp>
        <p:nvSpPr>
          <p:cNvPr id="4" name="Slide Number Placeholder 3"/>
          <p:cNvSpPr>
            <a:spLocks noGrp="1"/>
          </p:cNvSpPr>
          <p:nvPr>
            <p:ph type="sldNum" sz="quarter" idx="10"/>
          </p:nvPr>
        </p:nvSpPr>
        <p:spPr/>
        <p:txBody>
          <a:bodyPr/>
          <a:lstStyle/>
          <a:p>
            <a:fld id="{12B4BC45-A37C-4BA1-9488-010B7A7043A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688304FB-E780-4C9B-AAAB-839EF73E3E48}" type="slidenum">
              <a:rPr lang="en-US"/>
              <a:pPr/>
              <a:t>12</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701675" y="4416425"/>
            <a:ext cx="5607050" cy="4624388"/>
          </a:xfrm>
          <a:noFill/>
          <a:ln/>
        </p:spPr>
        <p:txBody>
          <a:bodyPr/>
          <a:lstStyle/>
          <a:p>
            <a:pPr marL="177800" indent="-177800"/>
            <a:r>
              <a:rPr lang="en-US" sz="1100" dirty="0" smtClean="0">
                <a:latin typeface="Arial" charset="0"/>
                <a:ea typeface="ＭＳ Ｐゴシック" pitchFamily="34" charset="-128"/>
              </a:rPr>
              <a:t>Last year, even some of those who were most to blame for these economic policies admitted that they’d been wrong.</a:t>
            </a:r>
          </a:p>
          <a:p>
            <a:pPr marL="177800" indent="-177800"/>
            <a:endParaRPr lang="en-US" sz="1100" dirty="0" smtClean="0">
              <a:latin typeface="Arial" charset="0"/>
              <a:ea typeface="ＭＳ Ｐゴシック" pitchFamily="34" charset="-128"/>
            </a:endParaRPr>
          </a:p>
          <a:p>
            <a:pPr marL="177800" indent="-177800"/>
            <a:r>
              <a:rPr lang="en-US" sz="1100" dirty="0" smtClean="0">
                <a:latin typeface="Arial" charset="0"/>
                <a:ea typeface="ＭＳ Ｐゴシック" pitchFamily="34" charset="-128"/>
              </a:rPr>
              <a:t>Now of course Stephen Harper couldn’t bring himself to admit that his policies of deregulation were wrong, but he almost did, by saying that it was caused by “over-deregulation”.</a:t>
            </a:r>
          </a:p>
          <a:p>
            <a:pPr marL="177800" indent="-177800"/>
            <a:endParaRPr lang="en-US" sz="1100" dirty="0" smtClean="0">
              <a:latin typeface="Arial" charset="0"/>
              <a:ea typeface="ＭＳ Ｐゴシック" pitchFamily="34" charset="-128"/>
            </a:endParaRPr>
          </a:p>
          <a:p>
            <a:pPr marL="177800" indent="-177800"/>
            <a:r>
              <a:rPr lang="en-US" sz="1100" dirty="0" smtClean="0">
                <a:latin typeface="Arial" charset="0"/>
                <a:ea typeface="ＭＳ Ｐゴシック" pitchFamily="34" charset="-128"/>
              </a:rPr>
              <a:t>In the past, they’ve blamed workers wages for the problems of the economy.   This time they admitted that it was caused by an out of control finance sector and the economic policies they’d put in place.</a:t>
            </a:r>
          </a:p>
          <a:p>
            <a:pPr marL="177800" indent="-177800"/>
            <a:endParaRPr lang="en-US" sz="1100" dirty="0" smtClean="0">
              <a:latin typeface="Arial"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688304FB-E780-4C9B-AAAB-839EF73E3E48}" type="slidenum">
              <a:rPr lang="en-US"/>
              <a:pPr/>
              <a:t>13</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701675" y="4416425"/>
            <a:ext cx="5607050" cy="4624388"/>
          </a:xfrm>
          <a:noFill/>
          <a:ln/>
        </p:spPr>
        <p:txBody>
          <a:bodyPr/>
          <a:lstStyle/>
          <a:p>
            <a:pPr marL="177800" indent="-177800"/>
            <a:r>
              <a:rPr lang="en-US" sz="1100" dirty="0" smtClean="0">
                <a:latin typeface="Arial" charset="0"/>
                <a:ea typeface="ＭＳ Ｐゴシック" pitchFamily="34" charset="-128"/>
              </a:rPr>
              <a:t>Even mainstream bank economists warned governments that more cuts to corporate taxes wouldn’t do much and cuts to wages and salaries could be dangerous.</a:t>
            </a:r>
          </a:p>
          <a:p>
            <a:pPr marL="177800" indent="-177800"/>
            <a:r>
              <a:rPr lang="en-US" sz="1100" dirty="0" smtClean="0">
                <a:latin typeface="Arial" charset="0"/>
                <a:ea typeface="ＭＳ Ｐゴシック" pitchFamily="34" charset="-128"/>
              </a:rPr>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While governments did the right thing in their budgets last year, they’re doing the wrong thing this year.   Not all, but many governments have taken steps to effectively or indirectly freeze the wages of public sector workers, increase the tax burden on households while cutting business taxes even further.</a:t>
            </a:r>
            <a:endParaRPr lang="en-US" dirty="0"/>
          </a:p>
        </p:txBody>
      </p:sp>
      <p:sp>
        <p:nvSpPr>
          <p:cNvPr id="4" name="Slide Number Placeholder 3"/>
          <p:cNvSpPr>
            <a:spLocks noGrp="1"/>
          </p:cNvSpPr>
          <p:nvPr>
            <p:ph type="sldNum" sz="quarter" idx="10"/>
          </p:nvPr>
        </p:nvSpPr>
        <p:spPr/>
        <p:txBody>
          <a:bodyPr/>
          <a:lstStyle/>
          <a:p>
            <a:fld id="{19FB9EDB-A88C-5549-A2E2-16E4A0FCF1E8}"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Fortunately, most workers in the municipal sector  haven’t been hit with wage freezes or cuts, but there has been increasing pressure, sometimes directly from Premiers, on municipalities to freeze their wages.</a:t>
            </a:r>
            <a:endParaRPr lang="en-US" dirty="0"/>
          </a:p>
        </p:txBody>
      </p:sp>
      <p:sp>
        <p:nvSpPr>
          <p:cNvPr id="4" name="Slide Number Placeholder 3"/>
          <p:cNvSpPr>
            <a:spLocks noGrp="1"/>
          </p:cNvSpPr>
          <p:nvPr>
            <p:ph type="sldNum" sz="quarter" idx="10"/>
          </p:nvPr>
        </p:nvSpPr>
        <p:spPr/>
        <p:txBody>
          <a:bodyPr/>
          <a:lstStyle/>
          <a:p>
            <a:fld id="{19FB9EDB-A88C-5549-A2E2-16E4A0FCF1E8}"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Unfortunately, this is history once again repeating itself.</a:t>
            </a:r>
          </a:p>
          <a:p>
            <a:endParaRPr lang="en-US" dirty="0" smtClean="0"/>
          </a:p>
          <a:p>
            <a:r>
              <a:rPr lang="en-US" dirty="0" smtClean="0"/>
              <a:t>After the last recession in the early 1990s, public sector workers suffered from years of declining real wages –with as the cost of living outpaced wage increases.</a:t>
            </a:r>
          </a:p>
          <a:p>
            <a:endParaRPr lang="en-US" dirty="0" smtClean="0"/>
          </a:p>
          <a:p>
            <a:r>
              <a:rPr lang="en-US" dirty="0" smtClean="0"/>
              <a:t>In many cases, we were able to achieve improvements in other areas, such as better benefits, pensions and improved job security, but general wage increases were subdued to say the least.</a:t>
            </a:r>
          </a:p>
          <a:p>
            <a:endParaRPr lang="en-US" dirty="0" smtClean="0"/>
          </a:p>
          <a:p>
            <a:r>
              <a:rPr lang="en-US" dirty="0" smtClean="0"/>
              <a:t>It was only in the past few years on average that public sector workers have regained the real wage losses from the 1990s.  </a:t>
            </a:r>
            <a:endParaRPr lang="en-US" dirty="0"/>
          </a:p>
        </p:txBody>
      </p:sp>
      <p:sp>
        <p:nvSpPr>
          <p:cNvPr id="4" name="Slide Number Placeholder 3"/>
          <p:cNvSpPr>
            <a:spLocks noGrp="1"/>
          </p:cNvSpPr>
          <p:nvPr>
            <p:ph type="sldNum" sz="quarter" idx="10"/>
          </p:nvPr>
        </p:nvSpPr>
        <p:spPr/>
        <p:txBody>
          <a:bodyPr/>
          <a:lstStyle/>
          <a:p>
            <a:fld id="{19FB9EDB-A88C-5549-A2E2-16E4A0FCF1E8}"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89"/>
            <a:ext cx="5839460" cy="4626611"/>
          </a:xfrm>
        </p:spPr>
        <p:txBody>
          <a:bodyPr>
            <a:normAutofit fontScale="92500" lnSpcReduction="10000"/>
          </a:bodyPr>
          <a:lstStyle/>
          <a:p>
            <a:r>
              <a:rPr lang="en-US" dirty="0" smtClean="0"/>
              <a:t>Unfortunately, one of the main pieces of so-called “evidence” that the media and different governments have used in their attack on public sector wages was a highly misleading report published by the Canadian Federation of Independent Business called “Wage Watch” which purports to compare average public and private sector wages for different types of employers across Canada.</a:t>
            </a:r>
          </a:p>
          <a:p>
            <a:endParaRPr lang="en-US" dirty="0" smtClean="0"/>
          </a:p>
          <a:p>
            <a:r>
              <a:rPr lang="en-US" dirty="0" smtClean="0"/>
              <a:t>They’ve been doing this for years, but this time it got lots of media coverage during the municipal strikes last summer in Toronto and Windsor.   This study claims to show that wages of public sector workers average 8-17% higher than private sector wages.</a:t>
            </a:r>
          </a:p>
          <a:p>
            <a:endParaRPr lang="en-US" dirty="0" smtClean="0"/>
          </a:p>
          <a:p>
            <a:r>
              <a:rPr lang="en-US" dirty="0" smtClean="0"/>
              <a:t>You and I know that this isn’t true.   In many cases, your contracts have included trade adjustments just to retain workers from the private sector.</a:t>
            </a:r>
          </a:p>
          <a:p>
            <a:endParaRPr lang="en-US" dirty="0" smtClean="0"/>
          </a:p>
          <a:p>
            <a:r>
              <a:rPr lang="en-US" dirty="0" smtClean="0"/>
              <a:t>I—and others—have gone through the fine print of their study and found they manipulated and distorted the Census data in about ten different ways to get these results.  </a:t>
            </a:r>
          </a:p>
          <a:p>
            <a:endParaRPr lang="en-US" dirty="0" smtClean="0"/>
          </a:p>
          <a:p>
            <a:r>
              <a:rPr lang="en-US" dirty="0" smtClean="0"/>
              <a:t>I won’t go into all the details of how they distorted the figures here—some of it is pretty complicated and technical—I’ve summarized some of it in a brief at the back</a:t>
            </a:r>
          </a:p>
          <a:p>
            <a:pPr>
              <a:buFontTx/>
              <a:buChar char="-"/>
            </a:pPr>
            <a:r>
              <a:rPr lang="en-US" dirty="0" smtClean="0"/>
              <a:t> Compare the wages for skilled workers to the wages for retail clerks and cashiers</a:t>
            </a:r>
          </a:p>
          <a:p>
            <a:pPr>
              <a:buFontTx/>
              <a:buChar char="-"/>
            </a:pPr>
            <a:r>
              <a:rPr lang="en-US" dirty="0" smtClean="0"/>
              <a:t> Excluding the salaries and incomes of many high paid occupations in the private sector. </a:t>
            </a:r>
          </a:p>
          <a:p>
            <a:pPr>
              <a:buFontTx/>
              <a:buChar char="-"/>
            </a:pPr>
            <a:r>
              <a:rPr lang="en-US" dirty="0" smtClean="0"/>
              <a:t> No adjustment for skills, education, experience, etc</a:t>
            </a:r>
          </a:p>
          <a:p>
            <a:pPr>
              <a:buFontTx/>
              <a:buChar char="-"/>
            </a:pPr>
            <a:r>
              <a:rPr lang="en-US" dirty="0" smtClean="0"/>
              <a:t> Misused averages </a:t>
            </a:r>
          </a:p>
          <a:p>
            <a:endParaRPr lang="en-US" dirty="0" smtClean="0"/>
          </a:p>
          <a:p>
            <a:r>
              <a:rPr lang="en-US" dirty="0" smtClean="0"/>
              <a:t>Quite suspicious because didn’t reveal any actual wages/ salaries by occupation; just the averages of their manipulated data.</a:t>
            </a:r>
          </a:p>
          <a:p>
            <a:endParaRPr lang="en-US" dirty="0" smtClean="0"/>
          </a:p>
          <a:p>
            <a:r>
              <a:rPr lang="en-US" dirty="0" smtClean="0"/>
              <a:t>Interesting that they said that senior managers in the public sector aren’t paid enough!   Real objective for them is to drive down wages of lower paid workers in the public sector and elsewhere, while maintaining high levels of compensation at the top levels.</a:t>
            </a:r>
            <a:endParaRPr lang="en-US" dirty="0"/>
          </a:p>
        </p:txBody>
      </p:sp>
      <p:sp>
        <p:nvSpPr>
          <p:cNvPr id="4" name="Slide Number Placeholder 3"/>
          <p:cNvSpPr>
            <a:spLocks noGrp="1"/>
          </p:cNvSpPr>
          <p:nvPr>
            <p:ph type="sldNum" sz="quarter" idx="10"/>
          </p:nvPr>
        </p:nvSpPr>
        <p:spPr/>
        <p:txBody>
          <a:bodyPr/>
          <a:lstStyle/>
          <a:p>
            <a:fld id="{19FB9EDB-A88C-5549-A2E2-16E4A0FCF1E8}"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89"/>
            <a:ext cx="5608320" cy="4613911"/>
          </a:xfrm>
        </p:spPr>
        <p:txBody>
          <a:bodyPr>
            <a:normAutofit fontScale="85000" lnSpcReduction="20000"/>
          </a:bodyPr>
          <a:lstStyle/>
          <a:p>
            <a:r>
              <a:rPr lang="en-US" dirty="0" smtClean="0"/>
              <a:t>We decided to get exactly the same data that the CFIB used: detailed Census data from </a:t>
            </a:r>
            <a:r>
              <a:rPr lang="en-US" dirty="0" err="1" smtClean="0"/>
              <a:t>Statscan</a:t>
            </a:r>
            <a:r>
              <a:rPr lang="en-US" dirty="0" smtClean="0"/>
              <a:t>.  </a:t>
            </a:r>
          </a:p>
          <a:p>
            <a:endParaRPr lang="en-US" dirty="0" smtClean="0"/>
          </a:p>
          <a:p>
            <a:r>
              <a:rPr lang="en-US" dirty="0" smtClean="0"/>
              <a:t>Took a long time to get it.  Just received some of it a few days ago.  Haven’t had time to properly analyze it yet.   Even before adjusting for education, experience, etc., overall results show a very different picture from what the CFIB purportedly showed.</a:t>
            </a:r>
          </a:p>
          <a:p>
            <a:endParaRPr lang="en-US" dirty="0" smtClean="0"/>
          </a:p>
          <a:p>
            <a:r>
              <a:rPr lang="en-US" dirty="0" smtClean="0"/>
              <a:t>Total overall results for all occupations show averages wages and salaries between public and private sectors are very similar.   </a:t>
            </a:r>
          </a:p>
          <a:p>
            <a:endParaRPr lang="en-US" dirty="0" smtClean="0"/>
          </a:p>
          <a:p>
            <a:r>
              <a:rPr lang="en-US" dirty="0" smtClean="0"/>
              <a:t>Including all age groups, all occupations and both men and women, overall average is within one or two percent.   </a:t>
            </a:r>
          </a:p>
          <a:p>
            <a:endParaRPr lang="en-US" dirty="0" smtClean="0"/>
          </a:p>
          <a:p>
            <a:r>
              <a:rPr lang="en-US" dirty="0" smtClean="0"/>
              <a:t>The big differences for the public sector are for younger workers and for women.   For older workers, aged 41 plus—which probably makes up most of the people in this room—and most of the PS workforce, average wages in the public sector are lower than in the private sector.   </a:t>
            </a:r>
          </a:p>
          <a:p>
            <a:endParaRPr lang="en-US" dirty="0" smtClean="0"/>
          </a:p>
          <a:p>
            <a:r>
              <a:rPr lang="en-US" dirty="0" smtClean="0"/>
              <a:t>For women, the big difference is pay equity.   Federal and provincial public sector employers quite rightly obliged to provide equal pay for work of equal value while many women in private sector continue to be underpaid.</a:t>
            </a:r>
          </a:p>
          <a:p>
            <a:endParaRPr lang="en-US" dirty="0" smtClean="0"/>
          </a:p>
          <a:p>
            <a:r>
              <a:rPr lang="en-US" dirty="0" smtClean="0"/>
              <a:t>Haven’t had time to examine in detail yet, but we know that public sector pays relatively more than private sector for traditionally lower paid occupations, while private sector pays much more at the top end: much greater equality of wages in public sector.   </a:t>
            </a:r>
          </a:p>
          <a:p>
            <a:endParaRPr lang="en-US" dirty="0" smtClean="0"/>
          </a:p>
          <a:p>
            <a:r>
              <a:rPr lang="en-US" dirty="0" smtClean="0"/>
              <a:t>No apologies for this: this is what we’ve fought for as a union: greater equality, better wages and working conditions for all workers, but especially those at the lower end of the scale.   Fighting for increases to minimum wages, living wages decent pensions for all.</a:t>
            </a:r>
          </a:p>
          <a:p>
            <a:endParaRPr lang="en-US" dirty="0" smtClean="0"/>
          </a:p>
          <a:p>
            <a:r>
              <a:rPr lang="en-US" dirty="0" smtClean="0"/>
              <a:t>Meanwhile in the private sector, inequality continues to grow: average top CEO in Canada takes home more in less than one day than minimum wage worker for a year’s work.  That’s the world the CFIB wants us to emulate.   </a:t>
            </a:r>
          </a:p>
          <a:p>
            <a:endParaRPr lang="en-US" dirty="0" smtClean="0"/>
          </a:p>
          <a:p>
            <a:r>
              <a:rPr lang="en-US" dirty="0" smtClean="0"/>
              <a:t>CFIB describes themselves as the voice of small business, but shouldn’t the millions of people who work for low wages and inadequate benefits in small business also have a voice? </a:t>
            </a:r>
          </a:p>
          <a:p>
            <a:endParaRPr lang="en-US" dirty="0" smtClean="0"/>
          </a:p>
          <a:p>
            <a:r>
              <a:rPr lang="en-US" dirty="0" smtClean="0"/>
              <a:t>We’ll be doing more detailed analysis on this issue in coming  months and prepare accessible material that you can use on this. </a:t>
            </a:r>
          </a:p>
        </p:txBody>
      </p:sp>
      <p:sp>
        <p:nvSpPr>
          <p:cNvPr id="4" name="Slide Number Placeholder 3"/>
          <p:cNvSpPr>
            <a:spLocks noGrp="1"/>
          </p:cNvSpPr>
          <p:nvPr>
            <p:ph type="sldNum" sz="quarter" idx="10"/>
          </p:nvPr>
        </p:nvSpPr>
        <p:spPr/>
        <p:txBody>
          <a:bodyPr/>
          <a:lstStyle/>
          <a:p>
            <a:fld id="{19FB9EDB-A88C-5549-A2E2-16E4A0FCF1E8}"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89"/>
            <a:ext cx="5608320" cy="4414177"/>
          </a:xfrm>
        </p:spPr>
        <p:txBody>
          <a:bodyPr>
            <a:normAutofit fontScale="92500" lnSpcReduction="10000"/>
          </a:bodyPr>
          <a:lstStyle/>
          <a:p>
            <a:r>
              <a:rPr lang="en-US" dirty="0" smtClean="0"/>
              <a:t>Federal and provincial governments—the two jurisdictions with the highest deficits—are further cutting corporate tax rates at the same time as they are squeezing wages for public sector workers, and as they will be </a:t>
            </a:r>
          </a:p>
          <a:p>
            <a:r>
              <a:rPr lang="en-US" dirty="0" smtClean="0"/>
              <a:t>-   Federal CIT cuts to cost almost $6 billion a year. freeze in departmental spending to save a quarter of that.  </a:t>
            </a:r>
          </a:p>
          <a:p>
            <a:r>
              <a:rPr lang="en-US" dirty="0" smtClean="0"/>
              <a:t>   -  In Ontario, CIT cuts from this year to cost over $2 billion a year in lower revenues; public sector wage freeze to save a quarter of that.    </a:t>
            </a:r>
          </a:p>
          <a:p>
            <a:r>
              <a:rPr lang="en-US" dirty="0" smtClean="0"/>
              <a:t>Hypocritical for them to claim they’re doing this over concern for the deficit.</a:t>
            </a:r>
          </a:p>
          <a:p>
            <a:endParaRPr lang="en-US" dirty="0" smtClean="0"/>
          </a:p>
          <a:p>
            <a:r>
              <a:rPr lang="en-US" dirty="0" smtClean="0"/>
              <a:t>The issues of wage freezes and corporate tax cuts at the federal and provincial levels may not seem relevant for municipal workers, but they are very relevant.</a:t>
            </a:r>
          </a:p>
          <a:p>
            <a:endParaRPr lang="en-US" dirty="0" smtClean="0"/>
          </a:p>
          <a:p>
            <a:r>
              <a:rPr lang="en-US" dirty="0" smtClean="0"/>
              <a:t>As other public sector workers get their wages frozen—including many of your CUPE brothers and sisters-- pressure builds to to freeze your wages as well.   The CIT rate in Alberta and BC is down to 10% already, but if Ontario goes ahead with corporate tax cuts, more pressure will build for Manitoba and Saskatchewan to further cut their rates.</a:t>
            </a:r>
          </a:p>
          <a:p>
            <a:endParaRPr lang="en-US" dirty="0" smtClean="0"/>
          </a:p>
          <a:p>
            <a:r>
              <a:rPr lang="en-US" dirty="0" smtClean="0"/>
              <a:t>As federal and provincial governments have less revenue coming in, they have less money to provide in transfers to municipal governments. This means more pressure on municipal budgets, less money for your wages and benefits, and less money to provide public services and/or more hikes to property taxes and user fees. </a:t>
            </a:r>
          </a:p>
          <a:p>
            <a:endParaRPr lang="en-US" dirty="0" smtClean="0"/>
          </a:p>
          <a:p>
            <a:r>
              <a:rPr lang="en-US" dirty="0" smtClean="0"/>
              <a:t>Coincidently enough, the shortfall in federal and provincial transfers to municipalities compared to what they were a decade ago is now about $5 billion.  </a:t>
            </a:r>
          </a:p>
          <a:p>
            <a:endParaRPr lang="en-US" dirty="0" smtClean="0"/>
          </a:p>
          <a:p>
            <a:r>
              <a:rPr lang="en-US" dirty="0" smtClean="0"/>
              <a:t>We’re in this together: the struggle you have to maintain good public services and decent wages in your community are directly connected to the efforts to achieve fair taxes at the federal and provincial level.</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19FB9EDB-A88C-5549-A2E2-16E4A0FCF1E8}"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Stimulus spending has really worked. </a:t>
            </a:r>
          </a:p>
          <a:p>
            <a:endParaRPr lang="en-US" dirty="0" smtClean="0"/>
          </a:p>
          <a:p>
            <a:r>
              <a:rPr lang="en-US" dirty="0" smtClean="0"/>
              <a:t>Used to call it deficit spending when a government spent more than it took in, but that became such a bad word, that they had to give it another name when they wanted to use it, so they rebranded it “stimulus”.  </a:t>
            </a:r>
          </a:p>
          <a:p>
            <a:endParaRPr lang="en-US" dirty="0" smtClean="0"/>
          </a:p>
          <a:p>
            <a:r>
              <a:rPr lang="en-US" dirty="0" smtClean="0"/>
              <a:t>It’s the same thing – and it works when the private sector economy goes into the dumps.  We’re having a strong recovery with a rebounding of economic growth (blue lines) slower job growth and a gradual decline in unemployment rates (red lines).</a:t>
            </a:r>
          </a:p>
          <a:p>
            <a:endParaRPr lang="en-US" dirty="0" smtClean="0"/>
          </a:p>
          <a:p>
            <a:r>
              <a:rPr lang="en-US" dirty="0" smtClean="0"/>
              <a:t>Certainly haven’t regained all what we lost in the recession and many regions and sectors of the economy are still in bad shape, but the good news is that things are getting better – thanks to strong stimulus.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19FB9EDB-A88C-5549-A2E2-16E4A0FCF1E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Cutting public services and freezing public sector wages also doesn’t make sense in terms of the economy.   </a:t>
            </a:r>
          </a:p>
          <a:p>
            <a:endParaRPr lang="en-US" dirty="0" smtClean="0"/>
          </a:p>
          <a:p>
            <a:r>
              <a:rPr lang="en-US" dirty="0" smtClean="0"/>
              <a:t>This chart shows the economic stimulus impacts and jobs created from different types of public spending compared to tax cuts.   These aren’t numbers I made up; they are taken from the federal budget and economic impact studies produced by independent economics firms.   </a:t>
            </a:r>
          </a:p>
          <a:p>
            <a:endParaRPr lang="en-US" dirty="0" smtClean="0"/>
          </a:p>
          <a:p>
            <a:r>
              <a:rPr lang="en-US" dirty="0" smtClean="0"/>
              <a:t>The blue column are the jobs generated by public spending in different areas.   As you can see, this is far higher for all types of public spending than it is for income tax cuts or corporate tax cuts, on the right side of the chart.   The red dot shows how much a similar amount of spending would help grow our economy.   This is also considerably higher for public spending than for tax cuts.   Proponents of tax cuts claim that over the longer term, these tax cuts pay off, but as we’ve seen, there isn’t much  evidence of that. </a:t>
            </a:r>
          </a:p>
          <a:p>
            <a:endParaRPr lang="en-US" dirty="0" smtClean="0"/>
          </a:p>
          <a:p>
            <a:r>
              <a:rPr lang="en-US" b="1" dirty="0" smtClean="0"/>
              <a:t>Multipliers</a:t>
            </a:r>
            <a:r>
              <a:rPr lang="en-US" dirty="0" smtClean="0"/>
              <a:t> Impact of $1 billion stimulus </a:t>
            </a:r>
          </a:p>
          <a:p>
            <a:r>
              <a:rPr lang="en-US" dirty="0" smtClean="0"/>
              <a:t>			Jobs 	GDP </a:t>
            </a:r>
          </a:p>
          <a:p>
            <a:r>
              <a:rPr lang="en-US" dirty="0" smtClean="0"/>
              <a:t>Child care             	40  	$        2.3 </a:t>
            </a:r>
          </a:p>
          <a:p>
            <a:r>
              <a:rPr lang="en-US" dirty="0" smtClean="0"/>
              <a:t>Health care &amp; SS	 18  	$        2.0 </a:t>
            </a:r>
          </a:p>
          <a:p>
            <a:r>
              <a:rPr lang="en-US" dirty="0" smtClean="0"/>
              <a:t>Infrastructure             	16  	$        2.8 </a:t>
            </a:r>
          </a:p>
          <a:p>
            <a:r>
              <a:rPr lang="en-US" dirty="0" smtClean="0"/>
              <a:t>Education             	12  	$        2.3 </a:t>
            </a:r>
          </a:p>
          <a:p>
            <a:r>
              <a:rPr lang="en-US" dirty="0" smtClean="0"/>
              <a:t>Income tax cut            	6  	$        1.3 </a:t>
            </a:r>
          </a:p>
          <a:p>
            <a:r>
              <a:rPr lang="en-US" dirty="0" smtClean="0"/>
              <a:t>Corporate tax cut         3  	$        0.4 </a:t>
            </a:r>
            <a:endParaRPr lang="en-US" dirty="0"/>
          </a:p>
        </p:txBody>
      </p:sp>
      <p:sp>
        <p:nvSpPr>
          <p:cNvPr id="4" name="Slide Number Placeholder 3"/>
          <p:cNvSpPr>
            <a:spLocks noGrp="1"/>
          </p:cNvSpPr>
          <p:nvPr>
            <p:ph type="sldNum" sz="quarter" idx="10"/>
          </p:nvPr>
        </p:nvSpPr>
        <p:spPr/>
        <p:txBody>
          <a:bodyPr/>
          <a:lstStyle/>
          <a:p>
            <a:fld id="{19FB9EDB-A88C-5549-A2E2-16E4A0FCF1E8}"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89"/>
            <a:ext cx="5608320" cy="4414177"/>
          </a:xfrm>
        </p:spPr>
        <p:txBody>
          <a:bodyPr>
            <a:normAutofit fontScale="85000" lnSpcReduction="10000"/>
          </a:bodyPr>
          <a:lstStyle/>
          <a:p>
            <a:r>
              <a:rPr lang="en-US" dirty="0" smtClean="0"/>
              <a:t>I want to wrap up with one final point.</a:t>
            </a:r>
          </a:p>
          <a:p>
            <a:endParaRPr lang="en-US" dirty="0" smtClean="0"/>
          </a:p>
          <a:p>
            <a:r>
              <a:rPr lang="en-US" dirty="0" smtClean="0"/>
              <a:t>People are always talking about the financial cost of public services and rarely about the benefits.   We know about the important social benefits that your work provides to people and businesses in your community.      </a:t>
            </a:r>
          </a:p>
          <a:p>
            <a:endParaRPr lang="en-US" dirty="0" smtClean="0"/>
          </a:p>
          <a:p>
            <a:r>
              <a:rPr lang="en-US" dirty="0" smtClean="0"/>
              <a:t>But the value of these benefits to people has rarely been calculated in dollar terms.   Just last year, the Canadian Centre for Policy Alternatives published a groundbreaking study that did just that.</a:t>
            </a:r>
          </a:p>
          <a:p>
            <a:endParaRPr lang="en-US" dirty="0" smtClean="0"/>
          </a:p>
          <a:p>
            <a:r>
              <a:rPr lang="en-US" dirty="0" smtClean="0"/>
              <a:t>This study, entitled Canada’s Quiet Bargain, shows that Canadians of all income groups derive great benefits from the public services federal, provincial and municipal governments provide.   </a:t>
            </a:r>
          </a:p>
          <a:p>
            <a:endParaRPr lang="en-US" dirty="0" smtClean="0"/>
          </a:p>
          <a:p>
            <a:r>
              <a:rPr lang="en-US" dirty="0" smtClean="0"/>
              <a:t>The value of public services added up to about $17,000 per person in 2006 and far more than that per household.   This was worth about same amount as the minimum wage full-time, full year.   </a:t>
            </a:r>
          </a:p>
          <a:p>
            <a:endParaRPr lang="en-US" dirty="0" smtClean="0"/>
          </a:p>
          <a:p>
            <a:r>
              <a:rPr lang="en-US" dirty="0" smtClean="0"/>
              <a:t>This study also showed that a large majority of Canadians would have been better off with increased public spending on health care, education and municipal government services than with recent cuts to income taxes or to the GST.</a:t>
            </a:r>
          </a:p>
          <a:p>
            <a:endParaRPr lang="en-US" dirty="0" smtClean="0"/>
          </a:p>
          <a:p>
            <a:r>
              <a:rPr lang="en-US" dirty="0" smtClean="0"/>
              <a:t>Some people have described the political and democratic process as like a form of collective bargaining that voters and taxpayers take part at least every few years to negotiate how much they are prepared to pay for public services and what they want to receive.   </a:t>
            </a:r>
          </a:p>
          <a:p>
            <a:endParaRPr lang="en-US" dirty="0" smtClean="0"/>
          </a:p>
          <a:p>
            <a:r>
              <a:rPr lang="en-US" dirty="0" smtClean="0"/>
              <a:t>Poll after poll has shown that Canadians want more public services and are willing to pay more for them.   But they also want the tax system to be fair.  Because if the tax system isn’t fair and is regressive, then confidence in it is eroded and people avoid taxes and we end up in a situation like Greece where there’s a major shortfall of revenue and the government had to go abroad to fund their deficits.</a:t>
            </a:r>
          </a:p>
          <a:p>
            <a:endParaRPr lang="en-US" dirty="0" smtClean="0"/>
          </a:p>
          <a:p>
            <a:r>
              <a:rPr lang="en-US" dirty="0" smtClean="0"/>
              <a:t>The point here is that your collective bargaining doesn’t end at the negotiating table with your employer.   It also must extend to the political process.   Those with all the money and wealth are involved—and all of the rest </a:t>
            </a:r>
            <a:r>
              <a:rPr lang="en-US" smtClean="0"/>
              <a:t>of us </a:t>
            </a:r>
            <a:r>
              <a:rPr lang="en-US" dirty="0" smtClean="0"/>
              <a:t>need to be as well.</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12B4BC45-A37C-4BA1-9488-010B7A7043A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FB9EDB-A88C-5549-A2E2-16E4A0FCF1E8}"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Ontario and Western Canada have been worst hit by this recession.  </a:t>
            </a:r>
          </a:p>
          <a:p>
            <a:endParaRPr lang="en-US" dirty="0" smtClean="0"/>
          </a:p>
          <a:p>
            <a:r>
              <a:rPr lang="en-US" dirty="0" smtClean="0"/>
              <a:t>The green columns show what the unemployment rate was when the recession started; the red columns where it is now.</a:t>
            </a:r>
          </a:p>
          <a:p>
            <a:endParaRPr lang="en-US" dirty="0" smtClean="0"/>
          </a:p>
          <a:p>
            <a:r>
              <a:rPr lang="en-US" dirty="0" smtClean="0"/>
              <a:t>Unemployment in some Atlantic provinces even lower now than it was in October 2008; but the jobless situation still considerably worse in Ontario, Alberta and BC.</a:t>
            </a:r>
            <a:endParaRPr lang="en-US" dirty="0"/>
          </a:p>
        </p:txBody>
      </p:sp>
      <p:sp>
        <p:nvSpPr>
          <p:cNvPr id="4" name="Slide Number Placeholder 3"/>
          <p:cNvSpPr>
            <a:spLocks noGrp="1"/>
          </p:cNvSpPr>
          <p:nvPr>
            <p:ph type="sldNum" sz="quarter" idx="10"/>
          </p:nvPr>
        </p:nvSpPr>
        <p:spPr/>
        <p:txBody>
          <a:bodyPr/>
          <a:lstStyle/>
          <a:p>
            <a:fld id="{12B4BC45-A37C-4BA1-9488-010B7A7043A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bit of good news is that Canada is in the best fiscal shape of all the major industrialized countries, what are known as the G7 countries.</a:t>
            </a:r>
          </a:p>
          <a:p>
            <a:endParaRPr lang="en-US" dirty="0" smtClean="0"/>
          </a:p>
          <a:p>
            <a:r>
              <a:rPr lang="en-US" dirty="0" smtClean="0"/>
              <a:t>This chart shows where we are now in terms of our government’s total debt and how much it is expected to grow.   </a:t>
            </a:r>
          </a:p>
          <a:p>
            <a:endParaRPr lang="en-US" dirty="0" smtClean="0"/>
          </a:p>
          <a:p>
            <a:r>
              <a:rPr lang="en-US" dirty="0" smtClean="0"/>
              <a:t>Because our economy is growing stronger than expected, even this forecast is too high.</a:t>
            </a:r>
          </a:p>
          <a:p>
            <a:endParaRPr lang="en-US" dirty="0" smtClean="0"/>
          </a:p>
          <a:p>
            <a:r>
              <a:rPr lang="en-US" dirty="0" smtClean="0"/>
              <a:t>Just a couple weeks ago, the federal government revealed that the deficit for last year came in $7 billion less than they had just forecast thanks mostly to stronger revenue growth because of the the growing economy and increase in employment.</a:t>
            </a:r>
          </a:p>
          <a:p>
            <a:endParaRPr lang="en-US" dirty="0" smtClean="0"/>
          </a:p>
          <a:p>
            <a:r>
              <a:rPr lang="en-US" dirty="0" smtClean="0"/>
              <a:t>And deficits for the next few years are also expected to be $5 to $10 billion less than they forecast in the recent federal budget.</a:t>
            </a:r>
          </a:p>
          <a:p>
            <a:endParaRPr lang="en-US" dirty="0" smtClean="0"/>
          </a:p>
          <a:p>
            <a:r>
              <a:rPr lang="en-US" dirty="0" smtClean="0"/>
              <a:t>There’s really very little reason for us to be cutting back on government spending now and if we do so, it could endanger the recovery.</a:t>
            </a:r>
            <a:endParaRPr lang="en-US" dirty="0"/>
          </a:p>
        </p:txBody>
      </p:sp>
      <p:sp>
        <p:nvSpPr>
          <p:cNvPr id="4" name="Slide Number Placeholder 3"/>
          <p:cNvSpPr>
            <a:spLocks noGrp="1"/>
          </p:cNvSpPr>
          <p:nvPr>
            <p:ph type="sldNum" sz="quarter" idx="10"/>
          </p:nvPr>
        </p:nvSpPr>
        <p:spPr/>
        <p:txBody>
          <a:bodyPr/>
          <a:lstStyle/>
          <a:p>
            <a:fld id="{19FB9EDB-A88C-5549-A2E2-16E4A0FCF1E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you can see, our economic recovery is being driven entirely by increased spending and investment by governments and by households: that’s you and me spending our hard-earned dollars.</a:t>
            </a:r>
          </a:p>
          <a:p>
            <a:endParaRPr lang="en-US" dirty="0" smtClean="0"/>
          </a:p>
          <a:p>
            <a:r>
              <a:rPr lang="en-US" dirty="0" smtClean="0"/>
              <a:t>Meanwhile businesses, have frankly, been a drag on growth.   As you can see, private business investment was lower in the first quarter of this year than it was in the depths of the recession a year before.</a:t>
            </a:r>
          </a:p>
          <a:p>
            <a:endParaRPr lang="en-US" dirty="0" smtClean="0"/>
          </a:p>
          <a:p>
            <a:r>
              <a:rPr lang="en-US" dirty="0" smtClean="0"/>
              <a:t>That’s a real concern.   </a:t>
            </a:r>
          </a:p>
          <a:p>
            <a:endParaRPr lang="en-US" dirty="0" smtClean="0"/>
          </a:p>
          <a:p>
            <a:r>
              <a:rPr lang="en-US" dirty="0" smtClean="0"/>
              <a:t>If governments and households cut back spending, or if there is a bust of the real estate bubble, we could very easily have a double-dip recession, because business hasn’t been stepping up to the plate.</a:t>
            </a:r>
            <a:endParaRPr lang="en-US" dirty="0"/>
          </a:p>
        </p:txBody>
      </p:sp>
      <p:sp>
        <p:nvSpPr>
          <p:cNvPr id="4" name="Slide Number Placeholder 3"/>
          <p:cNvSpPr>
            <a:spLocks noGrp="1"/>
          </p:cNvSpPr>
          <p:nvPr>
            <p:ph type="sldNum" sz="quarter" idx="10"/>
          </p:nvPr>
        </p:nvSpPr>
        <p:spPr/>
        <p:txBody>
          <a:bodyPr/>
          <a:lstStyle/>
          <a:p>
            <a:fld id="{19FB9EDB-A88C-5549-A2E2-16E4A0FCF1E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It’s not because of a lack of profits, or a lack of tax breaks.</a:t>
            </a:r>
          </a:p>
          <a:p>
            <a:endParaRPr lang="en-US" dirty="0" smtClean="0"/>
          </a:p>
          <a:p>
            <a:r>
              <a:rPr lang="en-US" dirty="0" smtClean="0"/>
              <a:t>As you can see, corporate profits have increased by more than 15%, yet their  investment in the economy has declined by more than 10%.</a:t>
            </a:r>
          </a:p>
          <a:p>
            <a:endParaRPr lang="en-US" dirty="0" smtClean="0"/>
          </a:p>
          <a:p>
            <a:r>
              <a:rPr lang="en-US" dirty="0" smtClean="0"/>
              <a:t>This is after business have been given tax break after tax break by our federal and provincial governments.</a:t>
            </a:r>
          </a:p>
          <a:p>
            <a:endParaRPr lang="en-US" dirty="0" smtClean="0"/>
          </a:p>
          <a:p>
            <a:r>
              <a:rPr lang="en-US" dirty="0" smtClean="0"/>
              <a:t>Even people like the governor of the bank of </a:t>
            </a:r>
            <a:r>
              <a:rPr lang="en-US" dirty="0" err="1" smtClean="0"/>
              <a:t>canada</a:t>
            </a:r>
            <a:r>
              <a:rPr lang="en-US" dirty="0" smtClean="0"/>
              <a:t> are getting increasing exasperated.  In recent speeches, he’s basically said: we’ve given you everything: low taxes, low interest rates, lots of credit: </a:t>
            </a:r>
            <a:r>
              <a:rPr lang="en-US" dirty="0" err="1" smtClean="0"/>
              <a:t>syou’re</a:t>
            </a:r>
            <a:r>
              <a:rPr lang="en-US" dirty="0" smtClean="0"/>
              <a:t> really going to have to do your part.</a:t>
            </a:r>
          </a:p>
          <a:p>
            <a:endParaRPr lang="en-US" dirty="0" smtClean="0"/>
          </a:p>
          <a:p>
            <a:r>
              <a:rPr lang="en-US" dirty="0" smtClean="0"/>
              <a:t>The sad truth is this policy of cutting taxes for business to promote growth hasn’t worked.    It hasn’t worked in the past decade and I don’t see how it is going to work now.</a:t>
            </a:r>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12B4BC45-A37C-4BA1-9488-010B7A7043A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Canada has slashed its corporate tax rates over the past decade.  They are much lower than the United States now and our governments are cutting them even further.</a:t>
            </a:r>
          </a:p>
          <a:p>
            <a:endParaRPr lang="en-US" dirty="0" smtClean="0"/>
          </a:p>
          <a:p>
            <a:r>
              <a:rPr lang="en-US" dirty="0" smtClean="0"/>
              <a:t>On top of that, other tax changes such as the shift to the HST in BC and Ontario will involve a massive tax shift from business to consumers.</a:t>
            </a:r>
          </a:p>
          <a:p>
            <a:endParaRPr lang="en-US" dirty="0" smtClean="0"/>
          </a:p>
          <a:p>
            <a:r>
              <a:rPr lang="en-US" dirty="0" smtClean="0"/>
              <a:t>Problem in particular with cuts to the corporate income tax is that it only helps profitable companies.   The cuts to the CIT over the past ten years have allowed the big six banks to pay approximately $20 billion less in taxes over the past decade.</a:t>
            </a:r>
          </a:p>
          <a:p>
            <a:endParaRPr lang="en-US" dirty="0" smtClean="0"/>
          </a:p>
          <a:p>
            <a:r>
              <a:rPr lang="en-US" dirty="0" smtClean="0"/>
              <a:t>Those who are struggling get no benefit from it.   It also doesn’t directly help stimulate investment.   </a:t>
            </a:r>
          </a:p>
          <a:p>
            <a:endParaRPr lang="en-US" dirty="0" smtClean="0"/>
          </a:p>
          <a:p>
            <a:r>
              <a:rPr lang="en-US" dirty="0" smtClean="0"/>
              <a:t>What would work a lot better than CIT cuts would be investment tax credits   </a:t>
            </a:r>
            <a:endParaRPr lang="en-US" dirty="0"/>
          </a:p>
        </p:txBody>
      </p:sp>
      <p:sp>
        <p:nvSpPr>
          <p:cNvPr id="4" name="Slide Number Placeholder 3"/>
          <p:cNvSpPr>
            <a:spLocks noGrp="1"/>
          </p:cNvSpPr>
          <p:nvPr>
            <p:ph type="sldNum" sz="quarter" idx="10"/>
          </p:nvPr>
        </p:nvSpPr>
        <p:spPr/>
        <p:txBody>
          <a:bodyPr/>
          <a:lstStyle/>
          <a:p>
            <a:fld id="{12B4BC45-A37C-4BA1-9488-010B7A7043A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has led to a stunning growth in corporate profits in Canada over the past twenty years.   We were told that this would benefit all of us through trickle down growth.</a:t>
            </a:r>
          </a:p>
          <a:p>
            <a:endParaRPr lang="en-US" dirty="0" smtClean="0"/>
          </a:p>
          <a:p>
            <a:r>
              <a:rPr lang="en-US" dirty="0" smtClean="0"/>
              <a:t>Well, it hasn’t happened much.  We had growth in jobs, but very little growth in real wages.  The average industrial hourly wage now isn’t much higher than it was twenty years ago.</a:t>
            </a:r>
          </a:p>
        </p:txBody>
      </p:sp>
      <p:sp>
        <p:nvSpPr>
          <p:cNvPr id="4" name="Slide Number Placeholder 3"/>
          <p:cNvSpPr>
            <a:spLocks noGrp="1"/>
          </p:cNvSpPr>
          <p:nvPr>
            <p:ph type="sldNum" sz="quarter" idx="10"/>
          </p:nvPr>
        </p:nvSpPr>
        <p:spPr/>
        <p:txBody>
          <a:bodyPr/>
          <a:lstStyle/>
          <a:p>
            <a:fld id="{19FB9EDB-A88C-5549-A2E2-16E4A0FCF1E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DBACA39-7C48-437A-843A-AC2BA0BC32E5}" type="slidenum">
              <a:rPr lang="en-US"/>
              <a:pPr/>
              <a:t>9</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marL="177790" indent="-177790"/>
            <a:r>
              <a:rPr lang="en-US" dirty="0" smtClean="0">
                <a:latin typeface="Arial" charset="0"/>
                <a:ea typeface="ＭＳ Ｐゴシック" pitchFamily="-105" charset="-128"/>
              </a:rPr>
              <a:t>What’s also really disturbing is that while the rate of profit has been going up, the share that corporations invest in our economy has been going down. </a:t>
            </a:r>
          </a:p>
          <a:p>
            <a:pPr marL="177790" indent="-177790"/>
            <a:endParaRPr lang="en-US" dirty="0" smtClean="0">
              <a:latin typeface="Arial" charset="0"/>
              <a:ea typeface="ＭＳ Ｐゴシック" pitchFamily="-105" charset="-128"/>
            </a:endParaRPr>
          </a:p>
          <a:p>
            <a:pPr marL="177790" indent="-177790"/>
            <a:r>
              <a:rPr lang="en-US" dirty="0" smtClean="0">
                <a:latin typeface="Arial" charset="0"/>
                <a:ea typeface="ＭＳ Ｐゴシック" pitchFamily="-105" charset="-128"/>
              </a:rPr>
              <a:t>And it’s led to an actual decline in in our economic “productivity”.   That means that we are working harder as a nation to produce the same value of goods.   </a:t>
            </a:r>
          </a:p>
          <a:p>
            <a:pPr marL="177790" indent="-177790"/>
            <a:endParaRPr lang="en-US" dirty="0" smtClean="0">
              <a:latin typeface="Arial" charset="0"/>
              <a:ea typeface="ＭＳ Ｐゴシック" pitchFamily="-105" charset="-128"/>
            </a:endParaRPr>
          </a:p>
          <a:p>
            <a:pPr marL="177790" indent="-177790"/>
            <a:r>
              <a:rPr lang="en-US" dirty="0" smtClean="0">
                <a:latin typeface="Arial" charset="0"/>
                <a:ea typeface="ＭＳ Ｐゴシック" pitchFamily="-105" charset="-128"/>
              </a:rPr>
              <a:t>It’s not often that this has happened for such a long period in our economic history, but it happened in the last decade right after our governments started on their tax cut crusade – and that was even before the recession struck.</a:t>
            </a:r>
          </a:p>
          <a:p>
            <a:pPr marL="177790" indent="-177790"/>
            <a:endParaRPr lang="en-US" dirty="0" smtClean="0">
              <a:latin typeface="Arial" charset="0"/>
              <a:ea typeface="ＭＳ Ｐゴシック" pitchFamily="-10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3FF799-16E7-4E08-BB14-70643DAE8348}" type="datetime1">
              <a:rPr lang="en-US" smtClean="0"/>
              <a:pPr/>
              <a:t>6/15/2010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B04D9-934D-462E-9AE9-DEDB4CE8FF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BCF129-D4C0-4946-B344-8FC65EC305AA}" type="datetime1">
              <a:rPr lang="en-US" smtClean="0"/>
              <a:pPr/>
              <a:t>6/15/2010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B04D9-934D-462E-9AE9-DEDB4CE8FF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820F06-5148-4FDF-9E1A-A1942E247818}" type="datetime1">
              <a:rPr lang="en-US" smtClean="0"/>
              <a:pPr/>
              <a:t>6/15/2010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B04D9-934D-462E-9AE9-DEDB4CE8FF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BF96F0-4AF7-401E-97EA-49AAB58DCBFE}" type="datetime1">
              <a:rPr lang="en-US" smtClean="0"/>
              <a:pPr/>
              <a:t>6/15/2010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B04D9-934D-462E-9AE9-DEDB4CE8FF31}" type="slidenum">
              <a:rPr lang="en-US" smtClean="0"/>
              <a:pPr/>
              <a:t>‹#›</a:t>
            </a:fld>
            <a:endParaRPr lang="en-US"/>
          </a:p>
        </p:txBody>
      </p:sp>
      <p:pic>
        <p:nvPicPr>
          <p:cNvPr id="7" name="Picture 6" descr="CUPE_bw.jpg"/>
          <p:cNvPicPr>
            <a:picLocks noChangeAspect="1"/>
          </p:cNvPicPr>
          <p:nvPr userDrawn="1"/>
        </p:nvPicPr>
        <p:blipFill>
          <a:blip r:embed="rId2" cstate="print"/>
          <a:stretch>
            <a:fillRect/>
          </a:stretch>
        </p:blipFill>
        <p:spPr>
          <a:xfrm>
            <a:off x="467544" y="6381328"/>
            <a:ext cx="941052" cy="24261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0068B1-1E7F-495B-93D2-CBF5BF655B13}" type="datetime1">
              <a:rPr lang="en-US" smtClean="0"/>
              <a:pPr/>
              <a:t>6/15/2010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B04D9-934D-462E-9AE9-DEDB4CE8FF31}" type="slidenum">
              <a:rPr lang="en-US" smtClean="0"/>
              <a:pPr/>
              <a:t>‹#›</a:t>
            </a:fld>
            <a:endParaRPr lang="en-US"/>
          </a:p>
        </p:txBody>
      </p:sp>
      <p:pic>
        <p:nvPicPr>
          <p:cNvPr id="7" name="Picture 6" descr="CUPE_bw.jpg"/>
          <p:cNvPicPr>
            <a:picLocks noChangeAspect="1"/>
          </p:cNvPicPr>
          <p:nvPr userDrawn="1"/>
        </p:nvPicPr>
        <p:blipFill>
          <a:blip r:embed="rId2" cstate="print"/>
          <a:stretch>
            <a:fillRect/>
          </a:stretch>
        </p:blipFill>
        <p:spPr>
          <a:xfrm>
            <a:off x="467544" y="6381328"/>
            <a:ext cx="941052" cy="24261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1B8176-8B6C-462E-BE3E-7ECD55E9523E}" type="datetime1">
              <a:rPr lang="en-US" smtClean="0"/>
              <a:pPr/>
              <a:t>6/15/2010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B04D9-934D-462E-9AE9-DEDB4CE8FF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C228DA-916F-4C62-B866-5332E5AB6F80}" type="datetime1">
              <a:rPr lang="en-US" smtClean="0"/>
              <a:pPr/>
              <a:t>6/15/2010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EB04D9-934D-462E-9AE9-DEDB4CE8FF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552510-CF46-423F-A336-354F714B0D40}" type="datetime1">
              <a:rPr lang="en-US" smtClean="0"/>
              <a:pPr/>
              <a:t>6/15/2010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EB04D9-934D-462E-9AE9-DEDB4CE8FF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DCE5DE-9D7A-4400-9C86-D633857FDB2D}" type="datetime1">
              <a:rPr lang="en-US" smtClean="0"/>
              <a:pPr/>
              <a:t>6/15/2010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EB04D9-934D-462E-9AE9-DEDB4CE8FF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67CF84-FD77-4555-B874-5798C0EAA531}" type="datetime1">
              <a:rPr lang="en-US" smtClean="0"/>
              <a:pPr/>
              <a:t>6/15/2010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B04D9-934D-462E-9AE9-DEDB4CE8FF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6FB5A7-B508-4629-8EF5-A5B6800512E8}" type="datetime1">
              <a:rPr lang="en-US" smtClean="0"/>
              <a:pPr/>
              <a:t>6/15/2010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B04D9-934D-462E-9AE9-DEDB4CE8FF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555D6-6374-4EE0-8F7C-D4B5F1557AD1}" type="datetime1">
              <a:rPr lang="en-US" smtClean="0"/>
              <a:pPr/>
              <a:t>6/15/2010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B04D9-934D-462E-9AE9-DEDB4CE8FF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cupe.ca/economics"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www.progressive-economics.ca/relentless/" TargetMode="Externa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71736" y="1928802"/>
            <a:ext cx="6029340" cy="1000131"/>
          </a:xfrm>
        </p:spPr>
        <p:txBody>
          <a:bodyPr>
            <a:noAutofit/>
          </a:bodyPr>
          <a:lstStyle/>
          <a:p>
            <a:r>
              <a:rPr lang="en-US" sz="3600" b="1" dirty="0" smtClean="0">
                <a:solidFill>
                  <a:srgbClr val="C00000"/>
                </a:solidFill>
              </a:rPr>
              <a:t>Taxation, the Public Sector</a:t>
            </a:r>
            <a:br>
              <a:rPr lang="en-US" sz="3600" b="1" dirty="0" smtClean="0">
                <a:solidFill>
                  <a:srgbClr val="C00000"/>
                </a:solidFill>
              </a:rPr>
            </a:br>
            <a:r>
              <a:rPr lang="en-US" sz="3600" b="1" dirty="0" smtClean="0">
                <a:solidFill>
                  <a:srgbClr val="C00000"/>
                </a:solidFill>
              </a:rPr>
              <a:t>and the CFIB</a:t>
            </a:r>
            <a:endParaRPr lang="en-US" sz="3600" b="1" dirty="0">
              <a:solidFill>
                <a:srgbClr val="C00000"/>
              </a:solidFill>
            </a:endParaRPr>
          </a:p>
        </p:txBody>
      </p:sp>
      <p:sp>
        <p:nvSpPr>
          <p:cNvPr id="3" name="Subtitle 2"/>
          <p:cNvSpPr>
            <a:spLocks noGrp="1"/>
          </p:cNvSpPr>
          <p:nvPr>
            <p:ph type="subTitle" idx="1"/>
          </p:nvPr>
        </p:nvSpPr>
        <p:spPr>
          <a:xfrm>
            <a:off x="2786050" y="3643314"/>
            <a:ext cx="5500726" cy="1995486"/>
          </a:xfrm>
        </p:spPr>
        <p:txBody>
          <a:bodyPr>
            <a:normAutofit fontScale="62500" lnSpcReduction="20000"/>
          </a:bodyPr>
          <a:lstStyle/>
          <a:p>
            <a:r>
              <a:rPr lang="en-US" sz="2800" dirty="0" smtClean="0"/>
              <a:t>Presentation for </a:t>
            </a:r>
          </a:p>
          <a:p>
            <a:r>
              <a:rPr lang="en-US" sz="2800" dirty="0" smtClean="0"/>
              <a:t>CUPE Western Canadian </a:t>
            </a:r>
          </a:p>
          <a:p>
            <a:r>
              <a:rPr lang="en-US" sz="2800" dirty="0" smtClean="0"/>
              <a:t>Municipal Workers’ Conference </a:t>
            </a:r>
          </a:p>
          <a:p>
            <a:r>
              <a:rPr lang="en-US" sz="2800" dirty="0" smtClean="0"/>
              <a:t>Regina, Saskatchewan</a:t>
            </a:r>
          </a:p>
          <a:p>
            <a:r>
              <a:rPr lang="en-US" sz="2800" dirty="0" smtClean="0"/>
              <a:t>11 June 2010</a:t>
            </a:r>
          </a:p>
          <a:p>
            <a:endParaRPr lang="en-US" sz="2800" dirty="0" smtClean="0"/>
          </a:p>
          <a:p>
            <a:r>
              <a:rPr lang="en-US" sz="2800" dirty="0" smtClean="0"/>
              <a:t>Toby Sanger, </a:t>
            </a:r>
            <a:r>
              <a:rPr lang="en-US" sz="2800" smtClean="0"/>
              <a:t>Senior </a:t>
            </a:r>
            <a:r>
              <a:rPr lang="en-US" sz="2800" smtClean="0"/>
              <a:t>Economist, </a:t>
            </a:r>
            <a:r>
              <a:rPr lang="en-US" sz="2800" dirty="0" smtClean="0"/>
              <a:t>CUPE National</a:t>
            </a:r>
          </a:p>
        </p:txBody>
      </p:sp>
      <p:sp>
        <p:nvSpPr>
          <p:cNvPr id="1026" name="Rectangle 2" descr="Zig zag"/>
          <p:cNvSpPr>
            <a:spLocks noChangeArrowheads="1"/>
          </p:cNvSpPr>
          <p:nvPr/>
        </p:nvSpPr>
        <p:spPr bwMode="auto">
          <a:xfrm>
            <a:off x="179512" y="404664"/>
            <a:ext cx="2216135" cy="6172221"/>
          </a:xfrm>
          <a:prstGeom prst="rect">
            <a:avLst/>
          </a:prstGeom>
          <a:pattFill prst="zigZag">
            <a:fgClr>
              <a:srgbClr val="8C8C8C"/>
            </a:fgClr>
            <a:bgClr>
              <a:srgbClr val="BFBFBF"/>
            </a:bgClr>
          </a:pattFill>
          <a:ln w="12700">
            <a:solidFill>
              <a:srgbClr val="FFFFFF"/>
            </a:solidFill>
            <a:miter lim="800000"/>
            <a:headEnd/>
            <a:tailEnd/>
          </a:ln>
          <a:effectLst/>
        </p:spPr>
        <p:txBody>
          <a:bodyPr vert="horz" wrap="square" lIns="91440" tIns="45720" rIns="91440" bIns="45720" numCol="1" anchor="ctr" anchorCtr="0" compatLnSpc="1">
            <a:prstTxWarp prst="textNoShape">
              <a:avLst/>
            </a:prstTxWarp>
          </a:bodyPr>
          <a:lstStyle/>
          <a:p>
            <a:endParaRPr lang="en-US"/>
          </a:p>
        </p:txBody>
      </p:sp>
      <p:grpSp>
        <p:nvGrpSpPr>
          <p:cNvPr id="1027" name="Group 3"/>
          <p:cNvGrpSpPr>
            <a:grpSpLocks/>
          </p:cNvGrpSpPr>
          <p:nvPr/>
        </p:nvGrpSpPr>
        <p:grpSpPr bwMode="auto">
          <a:xfrm>
            <a:off x="395536" y="1340768"/>
            <a:ext cx="1857388" cy="3643338"/>
            <a:chOff x="654" y="3599"/>
            <a:chExt cx="2880" cy="5760"/>
          </a:xfrm>
        </p:grpSpPr>
        <p:sp>
          <p:nvSpPr>
            <p:cNvPr id="1028" name="Rectangle 4"/>
            <p:cNvSpPr>
              <a:spLocks noChangeArrowheads="1"/>
            </p:cNvSpPr>
            <p:nvPr/>
          </p:nvSpPr>
          <p:spPr bwMode="auto">
            <a:xfrm flipH="1">
              <a:off x="2094" y="6479"/>
              <a:ext cx="1440" cy="1440"/>
            </a:xfrm>
            <a:prstGeom prst="rect">
              <a:avLst/>
            </a:prstGeom>
            <a:solidFill>
              <a:srgbClr val="A7BFDE">
                <a:alpha val="80000"/>
              </a:srgbClr>
            </a:solidFill>
            <a:ln w="12700">
              <a:solidFill>
                <a:srgbClr val="FFFFFF"/>
              </a:solidFill>
              <a:miter lim="800000"/>
              <a:headEnd/>
              <a:tailEnd/>
            </a:ln>
            <a:effectLst/>
          </p:spPr>
          <p:txBody>
            <a:bodyPr vert="horz" wrap="square" lIns="91440" tIns="45720" rIns="91440" bIns="45720" numCol="1" anchor="ctr" anchorCtr="0" compatLnSpc="1">
              <a:prstTxWarp prst="textNoShape">
                <a:avLst/>
              </a:prstTxWarp>
            </a:bodyPr>
            <a:lstStyle/>
            <a:p>
              <a:endParaRPr lang="en-US"/>
            </a:p>
          </p:txBody>
        </p:sp>
        <p:sp>
          <p:nvSpPr>
            <p:cNvPr id="1029" name="Rectangle 5"/>
            <p:cNvSpPr>
              <a:spLocks noChangeArrowheads="1"/>
            </p:cNvSpPr>
            <p:nvPr/>
          </p:nvSpPr>
          <p:spPr bwMode="auto">
            <a:xfrm flipH="1">
              <a:off x="2094" y="5039"/>
              <a:ext cx="1440" cy="1440"/>
            </a:xfrm>
            <a:prstGeom prst="rect">
              <a:avLst/>
            </a:prstGeom>
            <a:solidFill>
              <a:srgbClr val="A7BFDE">
                <a:alpha val="50000"/>
              </a:srgbClr>
            </a:solidFill>
            <a:ln w="12700">
              <a:solidFill>
                <a:srgbClr val="FFFFFF"/>
              </a:solidFill>
              <a:miter lim="800000"/>
              <a:headEnd/>
              <a:tailEnd/>
            </a:ln>
            <a:effectLst/>
          </p:spPr>
          <p:txBody>
            <a:bodyPr vert="horz" wrap="square" lIns="91440" tIns="45720" rIns="91440" bIns="45720" numCol="1" anchor="ctr" anchorCtr="0" compatLnSpc="1">
              <a:prstTxWarp prst="textNoShape">
                <a:avLst/>
              </a:prstTxWarp>
            </a:bodyPr>
            <a:lstStyle/>
            <a:p>
              <a:endParaRPr lang="en-US"/>
            </a:p>
          </p:txBody>
        </p:sp>
        <p:sp>
          <p:nvSpPr>
            <p:cNvPr id="1030" name="Rectangle 6"/>
            <p:cNvSpPr>
              <a:spLocks noChangeArrowheads="1"/>
            </p:cNvSpPr>
            <p:nvPr/>
          </p:nvSpPr>
          <p:spPr bwMode="auto">
            <a:xfrm flipH="1">
              <a:off x="654" y="5039"/>
              <a:ext cx="1440" cy="1440"/>
            </a:xfrm>
            <a:prstGeom prst="rect">
              <a:avLst/>
            </a:prstGeom>
            <a:solidFill>
              <a:srgbClr val="A7BFDE">
                <a:alpha val="80000"/>
              </a:srgbClr>
            </a:solidFill>
            <a:ln w="12700">
              <a:solidFill>
                <a:srgbClr val="FFFFFF"/>
              </a:solidFill>
              <a:miter lim="800000"/>
              <a:headEnd/>
              <a:tailEnd/>
            </a:ln>
            <a:effectLst/>
          </p:spPr>
          <p:txBody>
            <a:bodyPr vert="horz" wrap="square" lIns="91440" tIns="45720" rIns="91440" bIns="45720" numCol="1" anchor="ctr" anchorCtr="0" compatLnSpc="1">
              <a:prstTxWarp prst="textNoShape">
                <a:avLst/>
              </a:prstTxWarp>
            </a:bodyPr>
            <a:lstStyle/>
            <a:p>
              <a:endParaRPr lang="en-US"/>
            </a:p>
          </p:txBody>
        </p:sp>
        <p:sp>
          <p:nvSpPr>
            <p:cNvPr id="1031" name="Rectangle 7"/>
            <p:cNvSpPr>
              <a:spLocks noChangeArrowheads="1"/>
            </p:cNvSpPr>
            <p:nvPr/>
          </p:nvSpPr>
          <p:spPr bwMode="auto">
            <a:xfrm flipH="1">
              <a:off x="654" y="3599"/>
              <a:ext cx="1440" cy="1440"/>
            </a:xfrm>
            <a:prstGeom prst="rect">
              <a:avLst/>
            </a:prstGeom>
            <a:solidFill>
              <a:srgbClr val="A7BFDE">
                <a:alpha val="50000"/>
              </a:srgbClr>
            </a:solidFill>
            <a:ln w="12700">
              <a:solidFill>
                <a:srgbClr val="FFFFFF"/>
              </a:solidFill>
              <a:miter lim="800000"/>
              <a:headEnd/>
              <a:tailEnd/>
            </a:ln>
            <a:effectLst/>
          </p:spPr>
          <p:txBody>
            <a:bodyPr vert="horz" wrap="square" lIns="91440" tIns="45720" rIns="91440" bIns="45720" numCol="1" anchor="ctr" anchorCtr="0" compatLnSpc="1">
              <a:prstTxWarp prst="textNoShape">
                <a:avLst/>
              </a:prstTxWarp>
            </a:bodyPr>
            <a:lstStyle/>
            <a:p>
              <a:endParaRPr lang="en-US"/>
            </a:p>
          </p:txBody>
        </p:sp>
        <p:sp>
          <p:nvSpPr>
            <p:cNvPr id="1032" name="Rectangle 8"/>
            <p:cNvSpPr>
              <a:spLocks noChangeArrowheads="1"/>
            </p:cNvSpPr>
            <p:nvPr/>
          </p:nvSpPr>
          <p:spPr bwMode="auto">
            <a:xfrm flipH="1">
              <a:off x="654" y="6479"/>
              <a:ext cx="1440" cy="1440"/>
            </a:xfrm>
            <a:prstGeom prst="rect">
              <a:avLst/>
            </a:prstGeom>
            <a:solidFill>
              <a:srgbClr val="A7BFDE">
                <a:alpha val="50000"/>
              </a:srgbClr>
            </a:solidFill>
            <a:ln w="12700">
              <a:solidFill>
                <a:srgbClr val="FFFFFF"/>
              </a:solidFill>
              <a:miter lim="800000"/>
              <a:headEnd/>
              <a:tailEnd/>
            </a:ln>
            <a:effectLst/>
          </p:spPr>
          <p:txBody>
            <a:bodyPr vert="horz" wrap="square" lIns="91440" tIns="45720" rIns="91440" bIns="45720" numCol="1" anchor="ctr" anchorCtr="0" compatLnSpc="1">
              <a:prstTxWarp prst="textNoShape">
                <a:avLst/>
              </a:prstTxWarp>
            </a:bodyPr>
            <a:lstStyle/>
            <a:p>
              <a:endParaRPr lang="en-US"/>
            </a:p>
          </p:txBody>
        </p:sp>
        <p:sp>
          <p:nvSpPr>
            <p:cNvPr id="1033" name="Rectangle 9"/>
            <p:cNvSpPr>
              <a:spLocks noChangeArrowheads="1"/>
            </p:cNvSpPr>
            <p:nvPr/>
          </p:nvSpPr>
          <p:spPr bwMode="auto">
            <a:xfrm flipH="1">
              <a:off x="2094" y="7919"/>
              <a:ext cx="1440" cy="1440"/>
            </a:xfrm>
            <a:prstGeom prst="rect">
              <a:avLst/>
            </a:prstGeom>
            <a:solidFill>
              <a:srgbClr val="A7BFDE">
                <a:alpha val="50000"/>
              </a:srgbClr>
            </a:solidFill>
            <a:ln w="12700">
              <a:solidFill>
                <a:srgbClr val="FFFFFF"/>
              </a:solidFill>
              <a:miter lim="800000"/>
              <a:headEnd/>
              <a:tailEnd/>
            </a:ln>
            <a:effectLst/>
          </p:spPr>
          <p:txBody>
            <a:bodyPr vert="horz" wrap="square" lIns="91440" tIns="45720" rIns="91440" bIns="45720" numCol="1" anchor="ctr" anchorCtr="0" compatLnSpc="1">
              <a:prstTxWarp prst="textNoShape">
                <a:avLst/>
              </a:prstTxWarp>
            </a:bodyPr>
            <a:lstStyle/>
            <a:p>
              <a:endParaRPr lang="en-US"/>
            </a:p>
          </p:txBody>
        </p:sp>
      </p:grpSp>
      <p:pic>
        <p:nvPicPr>
          <p:cNvPr id="13" name="Picture 12" descr="CUPE_bw.jpg"/>
          <p:cNvPicPr>
            <a:picLocks noChangeAspect="1"/>
          </p:cNvPicPr>
          <p:nvPr/>
        </p:nvPicPr>
        <p:blipFill>
          <a:blip r:embed="rId3" cstate="print">
            <a:clrChange>
              <a:clrFrom>
                <a:srgbClr val="FFFFFF"/>
              </a:clrFrom>
              <a:clrTo>
                <a:srgbClr val="FFFFFF">
                  <a:alpha val="0"/>
                </a:srgbClr>
              </a:clrTo>
            </a:clrChange>
          </a:blip>
          <a:stretch>
            <a:fillRect/>
          </a:stretch>
        </p:blipFill>
        <p:spPr>
          <a:xfrm>
            <a:off x="323528" y="548680"/>
            <a:ext cx="1979712" cy="510395"/>
          </a:xfrm>
          <a:prstGeom prst="rect">
            <a:avLst/>
          </a:prstGeom>
        </p:spPr>
      </p:pic>
      <p:sp>
        <p:nvSpPr>
          <p:cNvPr id="14" name="Slide Number Placeholder 13"/>
          <p:cNvSpPr>
            <a:spLocks noGrp="1"/>
          </p:cNvSpPr>
          <p:nvPr>
            <p:ph type="sldNum" sz="quarter" idx="12"/>
          </p:nvPr>
        </p:nvSpPr>
        <p:spPr/>
        <p:txBody>
          <a:bodyPr/>
          <a:lstStyle/>
          <a:p>
            <a:fld id="{9DEB04D9-934D-462E-9AE9-DEDB4CE8FF31}"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582594"/>
          </a:xfrm>
        </p:spPr>
        <p:txBody>
          <a:bodyPr>
            <a:noAutofit/>
          </a:bodyPr>
          <a:lstStyle/>
          <a:p>
            <a:r>
              <a:rPr lang="en-US" sz="3400" b="1" dirty="0" smtClean="0">
                <a:solidFill>
                  <a:srgbClr val="C00000"/>
                </a:solidFill>
              </a:rPr>
              <a:t>Record household deficits—and corporate surpluses—developed</a:t>
            </a:r>
            <a:r>
              <a:rPr lang="en-US" sz="3600" b="1" dirty="0" smtClean="0">
                <a:solidFill>
                  <a:srgbClr val="C00000"/>
                </a:solidFill>
              </a:rPr>
              <a:t>  </a:t>
            </a:r>
            <a:endParaRPr lang="en-US" sz="3600" b="1" dirty="0">
              <a:solidFill>
                <a:srgbClr val="C00000"/>
              </a:solidFill>
            </a:endParaRPr>
          </a:p>
        </p:txBody>
      </p:sp>
      <p:graphicFrame>
        <p:nvGraphicFramePr>
          <p:cNvPr id="3075" name="Object 2"/>
          <p:cNvGraphicFramePr>
            <a:graphicFrameLocks noChangeAspect="1"/>
          </p:cNvGraphicFramePr>
          <p:nvPr/>
        </p:nvGraphicFramePr>
        <p:xfrm>
          <a:off x="827584" y="1124744"/>
          <a:ext cx="7785003" cy="5240095"/>
        </p:xfrm>
        <a:graphic>
          <a:graphicData uri="http://schemas.openxmlformats.org/presentationml/2006/ole">
            <p:oleObj spid="_x0000_s3075" name="Worksheet" r:id="rId4" imgW="7277161" imgH="5105522" progId="Excel.Sheet.8">
              <p:embed/>
            </p:oleObj>
          </a:graphicData>
        </a:graphic>
      </p:graphicFrame>
      <p:sp>
        <p:nvSpPr>
          <p:cNvPr id="5" name="Slide Number Placeholder 4"/>
          <p:cNvSpPr>
            <a:spLocks noGrp="1"/>
          </p:cNvSpPr>
          <p:nvPr>
            <p:ph type="sldNum" sz="quarter" idx="12"/>
          </p:nvPr>
        </p:nvSpPr>
        <p:spPr/>
        <p:txBody>
          <a:bodyPr/>
          <a:lstStyle/>
          <a:p>
            <a:fld id="{9DEB04D9-934D-462E-9AE9-DEDB4CE8FF31}"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US" sz="3600" b="1" dirty="0" smtClean="0">
                <a:solidFill>
                  <a:srgbClr val="C00000"/>
                </a:solidFill>
              </a:rPr>
              <a:t>Growing inequality, spoils to the richest</a:t>
            </a:r>
            <a:endParaRPr lang="en-US" sz="3600" b="1" dirty="0">
              <a:solidFill>
                <a:srgbClr val="C00000"/>
              </a:solidFill>
            </a:endParaRPr>
          </a:p>
        </p:txBody>
      </p:sp>
      <p:graphicFrame>
        <p:nvGraphicFramePr>
          <p:cNvPr id="4" name="Content Placeholder 3"/>
          <p:cNvGraphicFramePr>
            <a:graphicFrameLocks noGrp="1"/>
          </p:cNvGraphicFramePr>
          <p:nvPr>
            <p:ph idx="1"/>
          </p:nvPr>
        </p:nvGraphicFramePr>
        <p:xfrm>
          <a:off x="1500166" y="1214422"/>
          <a:ext cx="6329378" cy="4911741"/>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9DEB04D9-934D-462E-9AE9-DEDB4CE8FF31}"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33400" y="304800"/>
            <a:ext cx="8172450" cy="576263"/>
          </a:xfrm>
        </p:spPr>
        <p:txBody>
          <a:bodyPr>
            <a:normAutofit fontScale="90000"/>
          </a:bodyPr>
          <a:lstStyle/>
          <a:p>
            <a:pPr algn="l" eaLnBrk="1" hangingPunct="1"/>
            <a:r>
              <a:rPr lang="en-US" sz="3600" b="1" dirty="0" smtClean="0">
                <a:solidFill>
                  <a:srgbClr val="C00000"/>
                </a:solidFill>
                <a:ea typeface="ＭＳ Ｐゴシック" pitchFamily="34" charset="-128"/>
              </a:rPr>
              <a:t>Economic crisis caused by finance, not workers</a:t>
            </a:r>
          </a:p>
        </p:txBody>
      </p:sp>
      <p:sp>
        <p:nvSpPr>
          <p:cNvPr id="26627" name="Rectangle 4"/>
          <p:cNvSpPr>
            <a:spLocks noGrp="1" noChangeArrowheads="1"/>
          </p:cNvSpPr>
          <p:nvPr>
            <p:ph type="body" idx="1"/>
          </p:nvPr>
        </p:nvSpPr>
        <p:spPr>
          <a:xfrm>
            <a:off x="500034" y="3429000"/>
            <a:ext cx="7858180" cy="762000"/>
          </a:xfrm>
        </p:spPr>
        <p:txBody>
          <a:bodyPr>
            <a:normAutofit/>
          </a:bodyPr>
          <a:lstStyle/>
          <a:p>
            <a:pPr lvl="1" eaLnBrk="1" hangingPunct="1">
              <a:lnSpc>
                <a:spcPct val="90000"/>
              </a:lnSpc>
              <a:buNone/>
            </a:pPr>
            <a:endParaRPr lang="en-US" sz="2400" dirty="0" smtClean="0">
              <a:ea typeface="ＭＳ Ｐゴシック" pitchFamily="34" charset="-128"/>
            </a:endParaRPr>
          </a:p>
          <a:p>
            <a:pPr lvl="1" eaLnBrk="1" hangingPunct="1">
              <a:lnSpc>
                <a:spcPct val="90000"/>
              </a:lnSpc>
              <a:buNone/>
            </a:pPr>
            <a:endParaRPr lang="en-US" sz="2400" dirty="0" smtClean="0">
              <a:ea typeface="ＭＳ Ｐゴシック" pitchFamily="34" charset="-128"/>
            </a:endParaRPr>
          </a:p>
          <a:p>
            <a:pPr eaLnBrk="1" hangingPunct="1">
              <a:lnSpc>
                <a:spcPct val="90000"/>
              </a:lnSpc>
            </a:pPr>
            <a:endParaRPr lang="en-US" sz="2800" i="1" dirty="0" smtClean="0">
              <a:ea typeface="ＭＳ Ｐゴシック" pitchFamily="34" charset="-128"/>
            </a:endParaRPr>
          </a:p>
        </p:txBody>
      </p:sp>
      <p:sp>
        <p:nvSpPr>
          <p:cNvPr id="36869" name="Slide Number Placeholder 4"/>
          <p:cNvSpPr>
            <a:spLocks noGrp="1"/>
          </p:cNvSpPr>
          <p:nvPr>
            <p:ph type="sldNum" sz="quarter" idx="12"/>
          </p:nvPr>
        </p:nvSpPr>
        <p:spPr>
          <a:noFill/>
        </p:spPr>
        <p:txBody>
          <a:bodyPr/>
          <a:lstStyle/>
          <a:p>
            <a:fld id="{7ED3F64E-50FA-46E3-8E26-D5C61A561364}" type="slidenum">
              <a:rPr lang="en-US"/>
              <a:pPr/>
              <a:t>12</a:t>
            </a:fld>
            <a:endParaRPr lang="en-US"/>
          </a:p>
        </p:txBody>
      </p:sp>
      <p:sp>
        <p:nvSpPr>
          <p:cNvPr id="6" name="Rectangle 4"/>
          <p:cNvSpPr txBox="1">
            <a:spLocks noChangeArrowheads="1"/>
          </p:cNvSpPr>
          <p:nvPr/>
        </p:nvSpPr>
        <p:spPr bwMode="auto">
          <a:xfrm>
            <a:off x="500034" y="1071546"/>
            <a:ext cx="8070850" cy="4929222"/>
          </a:xfrm>
          <a:prstGeom prst="rect">
            <a:avLst/>
          </a:prstGeom>
          <a:noFill/>
          <a:ln w="9525">
            <a:noFill/>
            <a:miter lim="800000"/>
            <a:headEnd/>
            <a:tailEnd/>
          </a:ln>
        </p:spPr>
        <p:txBody>
          <a:bodyPr/>
          <a:lstStyle/>
          <a:p>
            <a:pPr>
              <a:lnSpc>
                <a:spcPct val="90000"/>
              </a:lnSpc>
              <a:buNone/>
            </a:pPr>
            <a:r>
              <a:rPr lang="en-US" sz="2400" i="1" dirty="0" smtClean="0">
                <a:solidFill>
                  <a:srgbClr val="002060"/>
                </a:solidFill>
                <a:latin typeface="Candara" pitchFamily="-105" charset="0"/>
              </a:rPr>
              <a:t>“I made a mistake…I found a flaw in the model…that defines how the world works.”</a:t>
            </a:r>
          </a:p>
          <a:p>
            <a:pPr>
              <a:lnSpc>
                <a:spcPct val="90000"/>
              </a:lnSpc>
            </a:pPr>
            <a:r>
              <a:rPr lang="en-US" sz="2400" dirty="0" smtClean="0">
                <a:ea typeface="ＭＳ Ｐゴシック" pitchFamily="34" charset="-128"/>
              </a:rPr>
              <a:t>Alan Greenspan, former head of U.S. Federal Reserve 23 October 2008</a:t>
            </a:r>
          </a:p>
          <a:p>
            <a:pPr>
              <a:lnSpc>
                <a:spcPct val="90000"/>
              </a:lnSpc>
              <a:spcBef>
                <a:spcPct val="20000"/>
              </a:spcBef>
            </a:pPr>
            <a:endParaRPr lang="en-US" sz="1400" i="1" dirty="0" smtClean="0">
              <a:solidFill>
                <a:srgbClr val="002060"/>
              </a:solidFill>
            </a:endParaRPr>
          </a:p>
          <a:p>
            <a:pPr>
              <a:lnSpc>
                <a:spcPct val="90000"/>
              </a:lnSpc>
              <a:spcBef>
                <a:spcPct val="20000"/>
              </a:spcBef>
            </a:pPr>
            <a:r>
              <a:rPr lang="en-US" sz="2400" i="1" dirty="0" smtClean="0">
                <a:solidFill>
                  <a:srgbClr val="002060"/>
                </a:solidFill>
              </a:rPr>
              <a:t>“</a:t>
            </a:r>
            <a:r>
              <a:rPr lang="en-US" sz="2400" i="1" dirty="0">
                <a:solidFill>
                  <a:srgbClr val="002060"/>
                </a:solidFill>
              </a:rPr>
              <a:t>We are facing a systemic failure. This global crisis …was created </a:t>
            </a:r>
            <a:r>
              <a:rPr lang="en-US" sz="2400" i="1" dirty="0" smtClean="0">
                <a:solidFill>
                  <a:srgbClr val="002060"/>
                </a:solidFill>
              </a:rPr>
              <a:t>by </a:t>
            </a:r>
            <a:r>
              <a:rPr lang="en-US" sz="2400" i="1" dirty="0">
                <a:solidFill>
                  <a:srgbClr val="002060"/>
                </a:solidFill>
              </a:rPr>
              <a:t>a toxic combination of unethical behavior by companies and a faulty regulation and supervision of their activities.” </a:t>
            </a:r>
          </a:p>
          <a:p>
            <a:pPr>
              <a:lnSpc>
                <a:spcPct val="90000"/>
              </a:lnSpc>
              <a:spcBef>
                <a:spcPct val="20000"/>
              </a:spcBef>
            </a:pPr>
            <a:r>
              <a:rPr lang="en-US" sz="2400" i="1" dirty="0"/>
              <a:t>OECD Secretary General </a:t>
            </a:r>
            <a:r>
              <a:rPr lang="en-US" sz="2400" dirty="0"/>
              <a:t>Angel </a:t>
            </a:r>
            <a:r>
              <a:rPr lang="en-US" sz="2400" dirty="0" err="1"/>
              <a:t>Gurría</a:t>
            </a:r>
            <a:r>
              <a:rPr lang="en-US" sz="2400" i="1" dirty="0"/>
              <a:t>, 22 January </a:t>
            </a:r>
            <a:r>
              <a:rPr lang="en-US" sz="2400" i="1" dirty="0" smtClean="0"/>
              <a:t>2009</a:t>
            </a:r>
          </a:p>
          <a:p>
            <a:pPr>
              <a:lnSpc>
                <a:spcPct val="90000"/>
              </a:lnSpc>
            </a:pPr>
            <a:endParaRPr lang="en-US" sz="1600" dirty="0" smtClean="0">
              <a:ea typeface="ＭＳ Ｐゴシック" pitchFamily="34" charset="-128"/>
            </a:endParaRPr>
          </a:p>
          <a:p>
            <a:pPr>
              <a:lnSpc>
                <a:spcPct val="90000"/>
              </a:lnSpc>
              <a:spcBef>
                <a:spcPct val="20000"/>
              </a:spcBef>
            </a:pPr>
            <a:r>
              <a:rPr lang="en-US" sz="2400" i="1" dirty="0" smtClean="0">
                <a:solidFill>
                  <a:srgbClr val="002060"/>
                </a:solidFill>
                <a:latin typeface="Candara" pitchFamily="34" charset="0"/>
              </a:rPr>
              <a:t>Financial crisis was caused by “people over-leveraging” and ``over- deregulation'' </a:t>
            </a:r>
          </a:p>
          <a:p>
            <a:pPr>
              <a:lnSpc>
                <a:spcPct val="90000"/>
              </a:lnSpc>
              <a:spcBef>
                <a:spcPct val="20000"/>
              </a:spcBef>
            </a:pPr>
            <a:r>
              <a:rPr lang="en-US" sz="2400" i="1" dirty="0" smtClean="0">
                <a:latin typeface="Candara" pitchFamily="-105" charset="0"/>
              </a:rPr>
              <a:t>Stephen Harper, Bloomberg News 28 September 2008</a:t>
            </a:r>
            <a:endParaRPr lang="en-US" sz="2400" dirty="0" smtClean="0">
              <a:latin typeface="Candara" pitchFamily="-105" charset="0"/>
            </a:endParaRPr>
          </a:p>
          <a:p>
            <a:pPr>
              <a:lnSpc>
                <a:spcPct val="90000"/>
              </a:lnSpc>
            </a:pPr>
            <a:endParaRPr lang="en-US" sz="2400" dirty="0" smtClean="0">
              <a:ea typeface="ＭＳ Ｐゴシック" pitchFamily="34" charset="-128"/>
            </a:endParaRPr>
          </a:p>
          <a:p>
            <a:pPr>
              <a:lnSpc>
                <a:spcPct val="90000"/>
              </a:lnSpc>
              <a:spcBef>
                <a:spcPct val="20000"/>
              </a:spcBef>
            </a:pPr>
            <a:endParaRPr lang="en-US" sz="2400" dirty="0"/>
          </a:p>
          <a:p>
            <a:pPr>
              <a:lnSpc>
                <a:spcPct val="90000"/>
              </a:lnSpc>
              <a:spcBef>
                <a:spcPct val="20000"/>
              </a:spcBef>
              <a:buFontTx/>
              <a:buChar char="•"/>
            </a:pPr>
            <a:endParaRPr lang="en-US" sz="2800" i="1" dirty="0"/>
          </a:p>
        </p:txBody>
      </p:sp>
      <p:sp>
        <p:nvSpPr>
          <p:cNvPr id="9" name="Rectangle 4"/>
          <p:cNvSpPr txBox="1">
            <a:spLocks noChangeArrowheads="1"/>
          </p:cNvSpPr>
          <p:nvPr/>
        </p:nvSpPr>
        <p:spPr bwMode="auto">
          <a:xfrm>
            <a:off x="500034" y="4429132"/>
            <a:ext cx="7929618" cy="1357322"/>
          </a:xfrm>
          <a:prstGeom prst="rect">
            <a:avLst/>
          </a:prstGeom>
          <a:noFill/>
          <a:ln w="9525">
            <a:noFill/>
            <a:miter lim="800000"/>
            <a:headEnd/>
            <a:tailEnd/>
          </a:ln>
        </p:spPr>
        <p:txBody>
          <a:bodyPr/>
          <a:lstStyle/>
          <a:p>
            <a:pPr>
              <a:lnSpc>
                <a:spcPct val="90000"/>
              </a:lnSpc>
              <a:spcBef>
                <a:spcPct val="20000"/>
              </a:spcBef>
            </a:pPr>
            <a:endParaRPr lang="en-US" sz="2000" dirty="0">
              <a:latin typeface="Candara" pitchFamily="-105"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nodePh="1">
                                  <p:stCondLst>
                                    <p:cond delay="0"/>
                                  </p:stCondLst>
                                  <p:endCondLst>
                                    <p:cond evt="begin" delay="0">
                                      <p:tn val="29"/>
                                    </p:cond>
                                  </p:endCondLst>
                                  <p:childTnLst>
                                    <p:set>
                                      <p:cBhvr>
                                        <p:cTn id="30" dur="1" fill="hold">
                                          <p:stCondLst>
                                            <p:cond delay="0"/>
                                          </p:stCondLst>
                                        </p:cTn>
                                        <p:tgtEl>
                                          <p:spTgt spid="9"/>
                                        </p:tgtEl>
                                        <p:attrNameLst>
                                          <p:attrName>style.visibility</p:attrName>
                                        </p:attrNameLst>
                                      </p:cBhvr>
                                      <p:to>
                                        <p:strVal val="visible"/>
                                      </p:to>
                                    </p:set>
                                    <p:animEffect transition="in" filter="blinds(horizontal)">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785786" y="304800"/>
            <a:ext cx="7520014" cy="576263"/>
          </a:xfrm>
        </p:spPr>
        <p:txBody>
          <a:bodyPr>
            <a:normAutofit fontScale="90000"/>
          </a:bodyPr>
          <a:lstStyle/>
          <a:p>
            <a:pPr eaLnBrk="1" hangingPunct="1"/>
            <a:r>
              <a:rPr lang="en-US" sz="3600" b="1" dirty="0" smtClean="0">
                <a:solidFill>
                  <a:srgbClr val="C00000"/>
                </a:solidFill>
                <a:ea typeface="ＭＳ Ｐゴシック" pitchFamily="34" charset="-128"/>
              </a:rPr>
              <a:t>Cuts to wages won’t help</a:t>
            </a:r>
          </a:p>
        </p:txBody>
      </p:sp>
      <p:sp>
        <p:nvSpPr>
          <p:cNvPr id="36869" name="Slide Number Placeholder 4"/>
          <p:cNvSpPr>
            <a:spLocks noGrp="1"/>
          </p:cNvSpPr>
          <p:nvPr>
            <p:ph type="sldNum" sz="quarter" idx="12"/>
          </p:nvPr>
        </p:nvSpPr>
        <p:spPr>
          <a:noFill/>
        </p:spPr>
        <p:txBody>
          <a:bodyPr/>
          <a:lstStyle/>
          <a:p>
            <a:fld id="{7ED3F64E-50FA-46E3-8E26-D5C61A561364}" type="slidenum">
              <a:rPr lang="en-US"/>
              <a:pPr/>
              <a:t>13</a:t>
            </a:fld>
            <a:endParaRPr lang="en-US"/>
          </a:p>
        </p:txBody>
      </p:sp>
      <p:sp>
        <p:nvSpPr>
          <p:cNvPr id="8" name="Content Placeholder 7"/>
          <p:cNvSpPr>
            <a:spLocks noGrp="1"/>
          </p:cNvSpPr>
          <p:nvPr>
            <p:ph idx="1"/>
          </p:nvPr>
        </p:nvSpPr>
        <p:spPr>
          <a:xfrm>
            <a:off x="457200" y="1600200"/>
            <a:ext cx="7901014" cy="2757493"/>
          </a:xfrm>
        </p:spPr>
        <p:txBody>
          <a:bodyPr>
            <a:normAutofit fontScale="92500" lnSpcReduction="10000"/>
          </a:bodyPr>
          <a:lstStyle/>
          <a:p>
            <a:pPr>
              <a:lnSpc>
                <a:spcPct val="90000"/>
              </a:lnSpc>
              <a:buFontTx/>
              <a:buChar char="•"/>
            </a:pPr>
            <a:r>
              <a:rPr lang="en-US" sz="2600" i="1" dirty="0" smtClean="0">
                <a:solidFill>
                  <a:srgbClr val="002060"/>
                </a:solidFill>
              </a:rPr>
              <a:t>“The recipe has to be trickle-up economics…cuts in the corporate tax rate can’t help much...”</a:t>
            </a:r>
            <a:r>
              <a:rPr lang="en-US" sz="2600" dirty="0" smtClean="0">
                <a:solidFill>
                  <a:srgbClr val="002060"/>
                </a:solidFill>
              </a:rPr>
              <a:t> </a:t>
            </a:r>
          </a:p>
          <a:p>
            <a:pPr lvl="1">
              <a:lnSpc>
                <a:spcPct val="90000"/>
              </a:lnSpc>
              <a:buFontTx/>
              <a:buChar char="–"/>
            </a:pPr>
            <a:r>
              <a:rPr lang="en-US" sz="2600" dirty="0" smtClean="0"/>
              <a:t>Avery </a:t>
            </a:r>
            <a:r>
              <a:rPr lang="en-US" sz="2600" dirty="0" err="1" smtClean="0"/>
              <a:t>Shenfeld</a:t>
            </a:r>
            <a:r>
              <a:rPr lang="en-US" sz="2600" dirty="0" smtClean="0"/>
              <a:t>, CIBC economist, 23 January 2009</a:t>
            </a:r>
          </a:p>
          <a:p>
            <a:pPr lvl="1">
              <a:lnSpc>
                <a:spcPct val="90000"/>
              </a:lnSpc>
              <a:buFontTx/>
              <a:buChar char="–"/>
            </a:pPr>
            <a:endParaRPr lang="en-US" sz="2600" dirty="0" smtClean="0"/>
          </a:p>
          <a:p>
            <a:pPr>
              <a:lnSpc>
                <a:spcPct val="90000"/>
              </a:lnSpc>
              <a:buFontTx/>
              <a:buChar char="•"/>
            </a:pPr>
            <a:r>
              <a:rPr lang="en-US" sz="2600" i="1" dirty="0" smtClean="0">
                <a:solidFill>
                  <a:srgbClr val="002060"/>
                </a:solidFill>
              </a:rPr>
              <a:t>“Cuts in hourly wages and salaries (and).. salary freezes (can lead to a) wage price deflationary spiral (that) is very difficult to stop…”</a:t>
            </a:r>
          </a:p>
          <a:p>
            <a:pPr lvl="1">
              <a:lnSpc>
                <a:spcPct val="90000"/>
              </a:lnSpc>
              <a:buFontTx/>
              <a:buChar char="–"/>
            </a:pPr>
            <a:r>
              <a:rPr lang="en-US" sz="2600" i="1" dirty="0" smtClean="0"/>
              <a:t>Sherry Cooper, BMO chief economist 23 January 2009</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n-US" sz="3600" b="1" dirty="0" smtClean="0">
                <a:solidFill>
                  <a:srgbClr val="C00000"/>
                </a:solidFill>
              </a:rPr>
              <a:t>Federal and provincial budgets </a:t>
            </a:r>
            <a:endParaRPr lang="en-US" sz="3600" b="1" dirty="0">
              <a:solidFill>
                <a:srgbClr val="C00000"/>
              </a:solidFill>
            </a:endParaRPr>
          </a:p>
        </p:txBody>
      </p:sp>
      <p:sp>
        <p:nvSpPr>
          <p:cNvPr id="4" name="Content Placeholder 3"/>
          <p:cNvSpPr>
            <a:spLocks noGrp="1"/>
          </p:cNvSpPr>
          <p:nvPr>
            <p:ph idx="1"/>
          </p:nvPr>
        </p:nvSpPr>
        <p:spPr>
          <a:xfrm>
            <a:off x="457200" y="1000108"/>
            <a:ext cx="8229600" cy="5357850"/>
          </a:xfrm>
        </p:spPr>
        <p:txBody>
          <a:bodyPr>
            <a:normAutofit fontScale="92500" lnSpcReduction="20000"/>
          </a:bodyPr>
          <a:lstStyle/>
          <a:p>
            <a:pPr>
              <a:buNone/>
            </a:pPr>
            <a:r>
              <a:rPr lang="en-US" dirty="0" smtClean="0">
                <a:solidFill>
                  <a:schemeClr val="tx2">
                    <a:lumMod val="75000"/>
                  </a:schemeClr>
                </a:solidFill>
              </a:rPr>
              <a:t>With:</a:t>
            </a:r>
          </a:p>
          <a:p>
            <a:pPr marL="738188" indent="-339725"/>
            <a:r>
              <a:rPr lang="en-US" dirty="0" smtClean="0">
                <a:solidFill>
                  <a:schemeClr val="tx2">
                    <a:lumMod val="75000"/>
                  </a:schemeClr>
                </a:solidFill>
              </a:rPr>
              <a:t>Households spending but at record debt levels…</a:t>
            </a:r>
          </a:p>
          <a:p>
            <a:pPr marL="738188" indent="-339725"/>
            <a:r>
              <a:rPr lang="en-US" dirty="0" smtClean="0">
                <a:solidFill>
                  <a:schemeClr val="tx2">
                    <a:lumMod val="75000"/>
                  </a:schemeClr>
                </a:solidFill>
              </a:rPr>
              <a:t>Corporations with record surpluses, but not investing…</a:t>
            </a:r>
          </a:p>
          <a:p>
            <a:pPr>
              <a:buNone/>
            </a:pPr>
            <a:r>
              <a:rPr lang="en-US" dirty="0" smtClean="0"/>
              <a:t>They:</a:t>
            </a:r>
          </a:p>
          <a:p>
            <a:pPr marL="738188" indent="-398463">
              <a:buSzPct val="89000"/>
              <a:buFont typeface="Wingdings" pitchFamily="2" charset="2"/>
              <a:buChar char="Ø"/>
            </a:pPr>
            <a:r>
              <a:rPr lang="en-US" dirty="0" smtClean="0"/>
              <a:t>Freeze public sector salaries</a:t>
            </a:r>
          </a:p>
          <a:p>
            <a:pPr marL="738188" indent="-398463">
              <a:buSzPct val="89000"/>
              <a:buFont typeface="Wingdings" pitchFamily="2" charset="2"/>
              <a:buChar char="Ø"/>
            </a:pPr>
            <a:r>
              <a:rPr lang="en-US" dirty="0" smtClean="0"/>
              <a:t>Increase sales taxes (HST)</a:t>
            </a:r>
          </a:p>
          <a:p>
            <a:pPr marL="738188" indent="-398463">
              <a:buSzPct val="89000"/>
              <a:buFont typeface="Wingdings" pitchFamily="2" charset="2"/>
              <a:buChar char="Ø"/>
            </a:pPr>
            <a:r>
              <a:rPr lang="en-US" dirty="0" smtClean="0"/>
              <a:t>Cut corporate and business taxes even further</a:t>
            </a:r>
          </a:p>
          <a:p>
            <a:pPr marL="738188" indent="-398463">
              <a:buSzPct val="89000"/>
              <a:buFont typeface="Wingdings" pitchFamily="2" charset="2"/>
              <a:buChar char="Ø"/>
            </a:pPr>
            <a:r>
              <a:rPr lang="en-US" dirty="0" smtClean="0"/>
              <a:t>No new stimulus</a:t>
            </a:r>
          </a:p>
          <a:p>
            <a:pPr marL="738188" indent="-398463">
              <a:buSzPct val="89000"/>
              <a:buFont typeface="Wingdings" pitchFamily="2" charset="2"/>
              <a:buChar char="Ø"/>
            </a:pPr>
            <a:r>
              <a:rPr lang="en-US" dirty="0" smtClean="0"/>
              <a:t>Plan to sell off public assets and privatize</a:t>
            </a:r>
          </a:p>
          <a:p>
            <a:pPr>
              <a:buNone/>
            </a:pPr>
            <a:r>
              <a:rPr lang="en-US" sz="3600" b="1" dirty="0" smtClean="0">
                <a:solidFill>
                  <a:srgbClr val="C00000"/>
                </a:solidFill>
              </a:rPr>
              <a:t>				</a:t>
            </a:r>
            <a:endParaRPr lang="en-US" sz="3600" b="1" dirty="0">
              <a:solidFill>
                <a:srgbClr val="C00000"/>
              </a:solidFill>
            </a:endParaRPr>
          </a:p>
        </p:txBody>
      </p:sp>
      <p:sp>
        <p:nvSpPr>
          <p:cNvPr id="5" name="Slide Number Placeholder 4"/>
          <p:cNvSpPr>
            <a:spLocks noGrp="1"/>
          </p:cNvSpPr>
          <p:nvPr>
            <p:ph type="sldNum" sz="quarter" idx="12"/>
          </p:nvPr>
        </p:nvSpPr>
        <p:spPr/>
        <p:txBody>
          <a:bodyPr/>
          <a:lstStyle/>
          <a:p>
            <a:fld id="{9DEB04D9-934D-462E-9AE9-DEDB4CE8FF31}"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US" sz="3600" b="1" dirty="0" smtClean="0">
                <a:solidFill>
                  <a:srgbClr val="C00000"/>
                </a:solidFill>
              </a:rPr>
              <a:t>Wage squeeze for federal and provincial workers across Canada</a:t>
            </a:r>
            <a:endParaRPr lang="en-US" sz="3600" b="1" dirty="0">
              <a:solidFill>
                <a:srgbClr val="C00000"/>
              </a:solidFill>
            </a:endParaRPr>
          </a:p>
        </p:txBody>
      </p:sp>
      <p:sp>
        <p:nvSpPr>
          <p:cNvPr id="4" name="Content Placeholder 3"/>
          <p:cNvSpPr>
            <a:spLocks noGrp="1"/>
          </p:cNvSpPr>
          <p:nvPr>
            <p:ph idx="1"/>
          </p:nvPr>
        </p:nvSpPr>
        <p:spPr>
          <a:xfrm>
            <a:off x="251520" y="1142984"/>
            <a:ext cx="8712968" cy="4983179"/>
          </a:xfrm>
        </p:spPr>
        <p:txBody>
          <a:bodyPr>
            <a:normAutofit/>
          </a:bodyPr>
          <a:lstStyle/>
          <a:p>
            <a:pPr marL="1795463" indent="-1795463">
              <a:buNone/>
            </a:pPr>
            <a:r>
              <a:rPr lang="en-US" b="1" dirty="0" smtClean="0">
                <a:solidFill>
                  <a:schemeClr val="tx2">
                    <a:lumMod val="75000"/>
                  </a:schemeClr>
                </a:solidFill>
              </a:rPr>
              <a:t>Federal:</a:t>
            </a:r>
            <a:r>
              <a:rPr lang="en-US" dirty="0" smtClean="0">
                <a:solidFill>
                  <a:schemeClr val="tx2">
                    <a:lumMod val="75000"/>
                  </a:schemeClr>
                </a:solidFill>
              </a:rPr>
              <a:t>	Legislated wage increases, freeze departmental spending.</a:t>
            </a:r>
          </a:p>
          <a:p>
            <a:pPr marL="1795463" indent="-1795463">
              <a:buNone/>
            </a:pPr>
            <a:r>
              <a:rPr lang="en-US" b="1" dirty="0" smtClean="0">
                <a:solidFill>
                  <a:schemeClr val="tx2">
                    <a:lumMod val="75000"/>
                  </a:schemeClr>
                </a:solidFill>
              </a:rPr>
              <a:t>BC:</a:t>
            </a:r>
            <a:r>
              <a:rPr lang="en-US" dirty="0" smtClean="0">
                <a:solidFill>
                  <a:schemeClr val="tx2">
                    <a:lumMod val="75000"/>
                  </a:schemeClr>
                </a:solidFill>
              </a:rPr>
              <a:t>	Two year freeze bargaining mandate; net zero increase in overall wages.</a:t>
            </a:r>
          </a:p>
          <a:p>
            <a:pPr marL="1795463" indent="-1795463">
              <a:buNone/>
            </a:pPr>
            <a:r>
              <a:rPr lang="en-US" b="1" dirty="0" smtClean="0">
                <a:solidFill>
                  <a:schemeClr val="tx2">
                    <a:lumMod val="75000"/>
                  </a:schemeClr>
                </a:solidFill>
              </a:rPr>
              <a:t>Manitoba:	</a:t>
            </a:r>
            <a:r>
              <a:rPr lang="en-US" dirty="0" smtClean="0">
                <a:solidFill>
                  <a:schemeClr val="tx2">
                    <a:lumMod val="75000"/>
                  </a:schemeClr>
                </a:solidFill>
              </a:rPr>
              <a:t>Two year wage freeze public employees.</a:t>
            </a:r>
          </a:p>
          <a:p>
            <a:pPr marL="1795463" indent="-1795463">
              <a:buNone/>
            </a:pPr>
            <a:r>
              <a:rPr lang="en-US" b="1" dirty="0" smtClean="0">
                <a:solidFill>
                  <a:schemeClr val="tx2">
                    <a:lumMod val="75000"/>
                  </a:schemeClr>
                </a:solidFill>
              </a:rPr>
              <a:t>Ontario:</a:t>
            </a:r>
            <a:r>
              <a:rPr lang="en-US" dirty="0" smtClean="0">
                <a:solidFill>
                  <a:schemeClr val="tx2">
                    <a:lumMod val="75000"/>
                  </a:schemeClr>
                </a:solidFill>
              </a:rPr>
              <a:t>	Two year wage freeze.</a:t>
            </a:r>
          </a:p>
          <a:p>
            <a:pPr marL="1795463" indent="-1795463">
              <a:buNone/>
            </a:pPr>
            <a:r>
              <a:rPr lang="en-US" b="1" dirty="0" smtClean="0">
                <a:solidFill>
                  <a:schemeClr val="tx2">
                    <a:lumMod val="75000"/>
                  </a:schemeClr>
                </a:solidFill>
              </a:rPr>
              <a:t>Quebec:	</a:t>
            </a:r>
            <a:r>
              <a:rPr lang="en-US" dirty="0" smtClean="0">
                <a:solidFill>
                  <a:schemeClr val="tx2">
                    <a:lumMod val="75000"/>
                  </a:schemeClr>
                </a:solidFill>
              </a:rPr>
              <a:t>Offering 7% over five-years.</a:t>
            </a:r>
          </a:p>
          <a:p>
            <a:pPr marL="1795463" indent="-1795463">
              <a:buNone/>
            </a:pPr>
            <a:r>
              <a:rPr lang="en-US" b="1" dirty="0" smtClean="0">
                <a:solidFill>
                  <a:schemeClr val="tx2">
                    <a:lumMod val="75000"/>
                  </a:schemeClr>
                </a:solidFill>
              </a:rPr>
              <a:t>NB</a:t>
            </a:r>
            <a:r>
              <a:rPr lang="en-US" dirty="0" smtClean="0">
                <a:solidFill>
                  <a:schemeClr val="tx2">
                    <a:lumMod val="75000"/>
                  </a:schemeClr>
                </a:solidFill>
              </a:rPr>
              <a:t>	Policy for two-year wage freeze.</a:t>
            </a:r>
          </a:p>
          <a:p>
            <a:pPr marL="1795463" indent="-1795463">
              <a:buNone/>
            </a:pPr>
            <a:endParaRPr lang="en-US" sz="2800" dirty="0" smtClean="0">
              <a:solidFill>
                <a:schemeClr val="tx2">
                  <a:lumMod val="75000"/>
                </a:schemeClr>
              </a:solidFill>
            </a:endParaRPr>
          </a:p>
        </p:txBody>
      </p:sp>
      <p:sp>
        <p:nvSpPr>
          <p:cNvPr id="5" name="Slide Number Placeholder 4"/>
          <p:cNvSpPr>
            <a:spLocks noGrp="1"/>
          </p:cNvSpPr>
          <p:nvPr>
            <p:ph type="sldNum" sz="quarter" idx="12"/>
          </p:nvPr>
        </p:nvSpPr>
        <p:spPr/>
        <p:txBody>
          <a:bodyPr/>
          <a:lstStyle/>
          <a:p>
            <a:fld id="{9DEB04D9-934D-462E-9AE9-DEDB4CE8FF31}"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noAutofit/>
          </a:bodyPr>
          <a:lstStyle/>
          <a:p>
            <a:r>
              <a:rPr lang="en-US" sz="3600" b="1" dirty="0" smtClean="0">
                <a:solidFill>
                  <a:srgbClr val="C00000"/>
                </a:solidFill>
              </a:rPr>
              <a:t>Public sector wages only just recovered </a:t>
            </a:r>
            <a:endParaRPr lang="en-US" sz="3600" b="1" dirty="0">
              <a:solidFill>
                <a:srgbClr val="C00000"/>
              </a:solidFill>
            </a:endParaRPr>
          </a:p>
        </p:txBody>
      </p:sp>
      <p:graphicFrame>
        <p:nvGraphicFramePr>
          <p:cNvPr id="4" name="Content Placeholder 3"/>
          <p:cNvGraphicFramePr>
            <a:graphicFrameLocks noGrp="1"/>
          </p:cNvGraphicFramePr>
          <p:nvPr>
            <p:ph idx="1"/>
          </p:nvPr>
        </p:nvGraphicFramePr>
        <p:xfrm>
          <a:off x="457200" y="857232"/>
          <a:ext cx="8229600" cy="5500726"/>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9DEB04D9-934D-462E-9AE9-DEDB4CE8FF31}"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582594"/>
          </a:xfrm>
        </p:spPr>
        <p:txBody>
          <a:bodyPr>
            <a:normAutofit fontScale="90000"/>
          </a:bodyPr>
          <a:lstStyle/>
          <a:p>
            <a:r>
              <a:rPr lang="en-US" sz="3600" b="1" dirty="0" smtClean="0">
                <a:solidFill>
                  <a:srgbClr val="C00000"/>
                </a:solidFill>
              </a:rPr>
              <a:t>CFIB attacking public sector—again</a:t>
            </a:r>
            <a:endParaRPr lang="en-US" sz="3600" b="1" dirty="0">
              <a:solidFill>
                <a:srgbClr val="C00000"/>
              </a:solidFill>
            </a:endParaRPr>
          </a:p>
        </p:txBody>
      </p:sp>
      <p:pic>
        <p:nvPicPr>
          <p:cNvPr id="6" name="Picture 5"/>
          <p:cNvPicPr/>
          <p:nvPr/>
        </p:nvPicPr>
        <p:blipFill>
          <a:blip r:embed="rId3" cstate="print"/>
          <a:srcRect/>
          <a:stretch>
            <a:fillRect/>
          </a:stretch>
        </p:blipFill>
        <p:spPr bwMode="auto">
          <a:xfrm>
            <a:off x="500035" y="1428736"/>
            <a:ext cx="3929090" cy="4500594"/>
          </a:xfrm>
          <a:prstGeom prst="rect">
            <a:avLst/>
          </a:prstGeom>
          <a:noFill/>
          <a:ln w="9525">
            <a:noFill/>
            <a:miter lim="800000"/>
            <a:headEnd/>
            <a:tailEnd/>
          </a:ln>
        </p:spPr>
      </p:pic>
      <p:pic>
        <p:nvPicPr>
          <p:cNvPr id="8" name="Picture 7"/>
          <p:cNvPicPr/>
          <p:nvPr/>
        </p:nvPicPr>
        <p:blipFill>
          <a:blip r:embed="rId4" cstate="print"/>
          <a:srcRect/>
          <a:stretch>
            <a:fillRect/>
          </a:stretch>
        </p:blipFill>
        <p:spPr bwMode="auto">
          <a:xfrm>
            <a:off x="4714876" y="1500174"/>
            <a:ext cx="3914787" cy="435771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9DEB04D9-934D-462E-9AE9-DEDB4CE8FF31}"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582594"/>
          </a:xfrm>
        </p:spPr>
        <p:txBody>
          <a:bodyPr>
            <a:normAutofit fontScale="90000"/>
          </a:bodyPr>
          <a:lstStyle/>
          <a:p>
            <a:r>
              <a:rPr lang="en-US" sz="3600" b="1" dirty="0" smtClean="0">
                <a:solidFill>
                  <a:srgbClr val="C00000"/>
                </a:solidFill>
              </a:rPr>
              <a:t>Reality is average wages are comparable</a:t>
            </a:r>
            <a:br>
              <a:rPr lang="en-US" sz="3600" b="1" dirty="0" smtClean="0">
                <a:solidFill>
                  <a:srgbClr val="C00000"/>
                </a:solidFill>
              </a:rPr>
            </a:br>
            <a:r>
              <a:rPr lang="en-US" sz="3600" b="1" dirty="0" smtClean="0">
                <a:solidFill>
                  <a:srgbClr val="C00000"/>
                </a:solidFill>
              </a:rPr>
              <a:t>wage “advantages” from pay equity, experience</a:t>
            </a:r>
            <a:endParaRPr lang="en-US" sz="3600" b="1" dirty="0">
              <a:solidFill>
                <a:srgbClr val="C00000"/>
              </a:solidFill>
            </a:endParaRPr>
          </a:p>
        </p:txBody>
      </p:sp>
      <p:graphicFrame>
        <p:nvGraphicFramePr>
          <p:cNvPr id="7" name="Chart 6"/>
          <p:cNvGraphicFramePr/>
          <p:nvPr/>
        </p:nvGraphicFramePr>
        <p:xfrm>
          <a:off x="428596" y="1500174"/>
          <a:ext cx="4071966" cy="48577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4572000" y="1500174"/>
          <a:ext cx="4162426" cy="4886326"/>
        </p:xfrm>
        <a:graphic>
          <a:graphicData uri="http://schemas.openxmlformats.org/drawingml/2006/chart">
            <c:chart xmlns:c="http://schemas.openxmlformats.org/drawingml/2006/chart" xmlns:r="http://schemas.openxmlformats.org/officeDocument/2006/relationships" r:id="rId4"/>
          </a:graphicData>
        </a:graphic>
      </p:graphicFrame>
      <p:sp>
        <p:nvSpPr>
          <p:cNvPr id="5" name="Slide Number Placeholder 4"/>
          <p:cNvSpPr>
            <a:spLocks noGrp="1"/>
          </p:cNvSpPr>
          <p:nvPr>
            <p:ph type="sldNum" sz="quarter" idx="12"/>
          </p:nvPr>
        </p:nvSpPr>
        <p:spPr/>
        <p:txBody>
          <a:bodyPr/>
          <a:lstStyle/>
          <a:p>
            <a:fld id="{9DEB04D9-934D-462E-9AE9-DEDB4CE8FF31}"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01080" cy="654032"/>
          </a:xfrm>
        </p:spPr>
        <p:txBody>
          <a:bodyPr>
            <a:normAutofit fontScale="90000"/>
          </a:bodyPr>
          <a:lstStyle/>
          <a:p>
            <a:r>
              <a:rPr lang="en-US" sz="3600" b="1" dirty="0" smtClean="0">
                <a:solidFill>
                  <a:srgbClr val="C00000"/>
                </a:solidFill>
              </a:rPr>
              <a:t>Corporate taxes: further cuts and revenue losses</a:t>
            </a:r>
            <a:br>
              <a:rPr lang="en-US" sz="3600" b="1" dirty="0" smtClean="0">
                <a:solidFill>
                  <a:srgbClr val="C00000"/>
                </a:solidFill>
              </a:rPr>
            </a:br>
            <a:r>
              <a:rPr lang="en-US" sz="3600" i="1" dirty="0" smtClean="0">
                <a:solidFill>
                  <a:srgbClr val="C00000"/>
                </a:solidFill>
              </a:rPr>
              <a:t>paid, partly for, by public sector wage freezes</a:t>
            </a:r>
            <a:endParaRPr lang="en-US" sz="3600" i="1" dirty="0">
              <a:solidFill>
                <a:srgbClr val="C00000"/>
              </a:solidFill>
            </a:endParaRPr>
          </a:p>
        </p:txBody>
      </p:sp>
      <p:graphicFrame>
        <p:nvGraphicFramePr>
          <p:cNvPr id="6" name="Content Placeholder 5"/>
          <p:cNvGraphicFramePr>
            <a:graphicFrameLocks noGrp="1"/>
          </p:cNvGraphicFramePr>
          <p:nvPr>
            <p:ph idx="1"/>
          </p:nvPr>
        </p:nvGraphicFramePr>
        <p:xfrm>
          <a:off x="428596" y="1285860"/>
          <a:ext cx="8229600" cy="35661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endParaRPr lang="en-US" sz="2400" dirty="0"/>
                    </a:p>
                  </a:txBody>
                  <a:tcPr/>
                </a:tc>
                <a:tc>
                  <a:txBody>
                    <a:bodyPr/>
                    <a:lstStyle/>
                    <a:p>
                      <a:pPr algn="ctr"/>
                      <a:r>
                        <a:rPr lang="en-US" sz="2400" dirty="0" smtClean="0"/>
                        <a:t>Federal</a:t>
                      </a:r>
                      <a:endParaRPr lang="en-US" sz="2400" dirty="0"/>
                    </a:p>
                  </a:txBody>
                  <a:tcPr/>
                </a:tc>
                <a:tc>
                  <a:txBody>
                    <a:bodyPr/>
                    <a:lstStyle/>
                    <a:p>
                      <a:pPr algn="ctr"/>
                      <a:r>
                        <a:rPr lang="en-US" sz="2400" dirty="0" smtClean="0"/>
                        <a:t>Federal</a:t>
                      </a:r>
                      <a:endParaRPr lang="en-US" sz="2400" dirty="0"/>
                    </a:p>
                  </a:txBody>
                  <a:tcPr/>
                </a:tc>
                <a:tc>
                  <a:txBody>
                    <a:bodyPr/>
                    <a:lstStyle/>
                    <a:p>
                      <a:pPr algn="ctr"/>
                      <a:r>
                        <a:rPr lang="en-US" sz="2400" dirty="0" smtClean="0"/>
                        <a:t>Ontario</a:t>
                      </a:r>
                      <a:endParaRPr lang="en-US" sz="2400" dirty="0"/>
                    </a:p>
                  </a:txBody>
                  <a:tcPr/>
                </a:tc>
                <a:tc>
                  <a:txBody>
                    <a:bodyPr/>
                    <a:lstStyle/>
                    <a:p>
                      <a:pPr algn="ctr"/>
                      <a:r>
                        <a:rPr lang="en-US" sz="2400" dirty="0" smtClean="0"/>
                        <a:t>Ontario</a:t>
                      </a:r>
                      <a:endParaRPr lang="en-US" sz="2400" dirty="0"/>
                    </a:p>
                  </a:txBody>
                  <a:tcPr/>
                </a:tc>
              </a:tr>
              <a:tr h="370840">
                <a:tc>
                  <a:txBody>
                    <a:bodyPr/>
                    <a:lstStyle/>
                    <a:p>
                      <a:endParaRPr lang="en-US" sz="2400" dirty="0"/>
                    </a:p>
                  </a:txBody>
                  <a:tcPr/>
                </a:tc>
                <a:tc>
                  <a:txBody>
                    <a:bodyPr/>
                    <a:lstStyle/>
                    <a:p>
                      <a:pPr algn="ctr"/>
                      <a:r>
                        <a:rPr lang="en-US" sz="2400" dirty="0" smtClean="0"/>
                        <a:t>Rate</a:t>
                      </a:r>
                      <a:endParaRPr lang="en-US" sz="2400" dirty="0"/>
                    </a:p>
                  </a:txBody>
                  <a:tcPr/>
                </a:tc>
                <a:tc>
                  <a:txBody>
                    <a:bodyPr/>
                    <a:lstStyle/>
                    <a:p>
                      <a:pPr algn="ctr"/>
                      <a:r>
                        <a:rPr lang="en-US" sz="2400" dirty="0" smtClean="0"/>
                        <a:t>Loss</a:t>
                      </a:r>
                    </a:p>
                    <a:p>
                      <a:pPr algn="ctr"/>
                      <a:r>
                        <a:rPr lang="en-US" sz="2400" dirty="0" smtClean="0"/>
                        <a:t>(billions)</a:t>
                      </a:r>
                      <a:endParaRPr lang="en-US" sz="2400" dirty="0"/>
                    </a:p>
                  </a:txBody>
                  <a:tcPr/>
                </a:tc>
                <a:tc>
                  <a:txBody>
                    <a:bodyPr/>
                    <a:lstStyle/>
                    <a:p>
                      <a:pPr algn="ctr"/>
                      <a:r>
                        <a:rPr lang="en-US" sz="2400" dirty="0" smtClean="0"/>
                        <a:t>Rate</a:t>
                      </a:r>
                      <a:endParaRPr lang="en-US" sz="2400" dirty="0"/>
                    </a:p>
                  </a:txBody>
                  <a:tcPr/>
                </a:tc>
                <a:tc>
                  <a:txBody>
                    <a:bodyPr/>
                    <a:lstStyle/>
                    <a:p>
                      <a:pPr algn="ctr"/>
                      <a:r>
                        <a:rPr lang="en-US" sz="2400" dirty="0" smtClean="0"/>
                        <a:t>Loss</a:t>
                      </a:r>
                    </a:p>
                    <a:p>
                      <a:pPr algn="ctr"/>
                      <a:r>
                        <a:rPr lang="en-US" sz="2400" dirty="0" smtClean="0"/>
                        <a:t>(billions)</a:t>
                      </a:r>
                      <a:endParaRPr lang="en-US" sz="2400" dirty="0"/>
                    </a:p>
                  </a:txBody>
                  <a:tcPr/>
                </a:tc>
              </a:tr>
              <a:tr h="370840">
                <a:tc>
                  <a:txBody>
                    <a:bodyPr/>
                    <a:lstStyle/>
                    <a:p>
                      <a:r>
                        <a:rPr lang="en-US" sz="2400" dirty="0" smtClean="0"/>
                        <a:t>2009</a:t>
                      </a:r>
                      <a:endParaRPr lang="en-US" sz="2400" dirty="0"/>
                    </a:p>
                  </a:txBody>
                  <a:tcPr/>
                </a:tc>
                <a:tc>
                  <a:txBody>
                    <a:bodyPr/>
                    <a:lstStyle/>
                    <a:p>
                      <a:pPr algn="ctr"/>
                      <a:r>
                        <a:rPr lang="en-US" sz="2400" dirty="0" smtClean="0"/>
                        <a:t>19%</a:t>
                      </a:r>
                      <a:endParaRPr lang="en-US" sz="2400" dirty="0"/>
                    </a:p>
                  </a:txBody>
                  <a:tcPr/>
                </a:tc>
                <a:tc>
                  <a:txBody>
                    <a:bodyPr/>
                    <a:lstStyle/>
                    <a:p>
                      <a:pPr algn="ctr"/>
                      <a:endParaRPr lang="en-US" sz="2400" dirty="0"/>
                    </a:p>
                  </a:txBody>
                  <a:tcPr/>
                </a:tc>
                <a:tc>
                  <a:txBody>
                    <a:bodyPr/>
                    <a:lstStyle/>
                    <a:p>
                      <a:pPr algn="ctr"/>
                      <a:r>
                        <a:rPr lang="en-US" sz="2400" dirty="0" smtClean="0"/>
                        <a:t>14%</a:t>
                      </a:r>
                      <a:endParaRPr lang="en-US" sz="2400" dirty="0"/>
                    </a:p>
                  </a:txBody>
                  <a:tcPr/>
                </a:tc>
                <a:tc>
                  <a:txBody>
                    <a:bodyPr/>
                    <a:lstStyle/>
                    <a:p>
                      <a:pPr algn="ctr"/>
                      <a:endParaRPr lang="en-US" sz="2400" dirty="0"/>
                    </a:p>
                  </a:txBody>
                  <a:tcPr/>
                </a:tc>
              </a:tr>
              <a:tr h="370840">
                <a:tc>
                  <a:txBody>
                    <a:bodyPr/>
                    <a:lstStyle/>
                    <a:p>
                      <a:r>
                        <a:rPr lang="en-US" sz="2400" dirty="0" smtClean="0"/>
                        <a:t>2010</a:t>
                      </a:r>
                      <a:endParaRPr lang="en-US" sz="2400" dirty="0"/>
                    </a:p>
                  </a:txBody>
                  <a:tcPr/>
                </a:tc>
                <a:tc>
                  <a:txBody>
                    <a:bodyPr/>
                    <a:lstStyle/>
                    <a:p>
                      <a:pPr algn="ctr"/>
                      <a:r>
                        <a:rPr lang="en-US" sz="2400" dirty="0" smtClean="0"/>
                        <a:t>18%</a:t>
                      </a:r>
                      <a:endParaRPr lang="en-US" sz="2400" dirty="0"/>
                    </a:p>
                  </a:txBody>
                  <a:tcPr/>
                </a:tc>
                <a:tc>
                  <a:txBody>
                    <a:bodyPr/>
                    <a:lstStyle/>
                    <a:p>
                      <a:pPr algn="ctr"/>
                      <a:r>
                        <a:rPr lang="en-US" sz="2400" dirty="0" smtClean="0"/>
                        <a:t>-$0.6 b</a:t>
                      </a:r>
                      <a:endParaRPr lang="en-US" sz="2400" dirty="0"/>
                    </a:p>
                  </a:txBody>
                  <a:tcPr/>
                </a:tc>
                <a:tc>
                  <a:txBody>
                    <a:bodyPr/>
                    <a:lstStyle/>
                    <a:p>
                      <a:pPr algn="ctr"/>
                      <a:r>
                        <a:rPr lang="en-US" sz="2400" dirty="0" smtClean="0"/>
                        <a:t>12%</a:t>
                      </a:r>
                      <a:endParaRPr lang="en-US" sz="2400" dirty="0"/>
                    </a:p>
                  </a:txBody>
                  <a:tcPr/>
                </a:tc>
                <a:tc>
                  <a:txBody>
                    <a:bodyPr/>
                    <a:lstStyle/>
                    <a:p>
                      <a:pPr algn="ctr"/>
                      <a:r>
                        <a:rPr lang="en-US" sz="2400" dirty="0" smtClean="0"/>
                        <a:t>-$1 b</a:t>
                      </a:r>
                      <a:endParaRPr lang="en-US" sz="2400" dirty="0"/>
                    </a:p>
                  </a:txBody>
                  <a:tcPr/>
                </a:tc>
              </a:tr>
              <a:tr h="370840">
                <a:tc>
                  <a:txBody>
                    <a:bodyPr/>
                    <a:lstStyle/>
                    <a:p>
                      <a:r>
                        <a:rPr lang="en-US" sz="2400" dirty="0" smtClean="0"/>
                        <a:t>2011</a:t>
                      </a:r>
                      <a:endParaRPr lang="en-US" sz="2400" dirty="0"/>
                    </a:p>
                  </a:txBody>
                  <a:tcPr/>
                </a:tc>
                <a:tc>
                  <a:txBody>
                    <a:bodyPr/>
                    <a:lstStyle/>
                    <a:p>
                      <a:pPr algn="ctr"/>
                      <a:r>
                        <a:rPr lang="en-US" sz="2400" dirty="0" smtClean="0"/>
                        <a:t>16.5%</a:t>
                      </a:r>
                      <a:endParaRPr lang="en-US" sz="2400" dirty="0"/>
                    </a:p>
                  </a:txBody>
                  <a:tcPr/>
                </a:tc>
                <a:tc>
                  <a:txBody>
                    <a:bodyPr/>
                    <a:lstStyle/>
                    <a:p>
                      <a:pPr algn="ctr"/>
                      <a:r>
                        <a:rPr lang="en-US" sz="2400" dirty="0" smtClean="0"/>
                        <a:t>-$2.8 b</a:t>
                      </a:r>
                      <a:endParaRPr lang="en-US" sz="2400" dirty="0"/>
                    </a:p>
                  </a:txBody>
                  <a:tcPr/>
                </a:tc>
                <a:tc>
                  <a:txBody>
                    <a:bodyPr/>
                    <a:lstStyle/>
                    <a:p>
                      <a:pPr algn="ctr"/>
                      <a:r>
                        <a:rPr lang="en-US" sz="2400" dirty="0" smtClean="0"/>
                        <a:t>11.5%</a:t>
                      </a:r>
                      <a:endParaRPr lang="en-US" sz="2400" dirty="0"/>
                    </a:p>
                  </a:txBody>
                  <a:tcPr/>
                </a:tc>
                <a:tc>
                  <a:txBody>
                    <a:bodyPr/>
                    <a:lstStyle/>
                    <a:p>
                      <a:pPr algn="ctr"/>
                      <a:r>
                        <a:rPr lang="en-US" sz="2400" dirty="0" smtClean="0"/>
                        <a:t>$-1.5 b</a:t>
                      </a:r>
                      <a:endParaRPr lang="en-US" sz="2400" dirty="0"/>
                    </a:p>
                  </a:txBody>
                  <a:tcPr/>
                </a:tc>
              </a:tr>
              <a:tr h="370840">
                <a:tc>
                  <a:txBody>
                    <a:bodyPr/>
                    <a:lstStyle/>
                    <a:p>
                      <a:r>
                        <a:rPr lang="en-US" sz="2400" dirty="0" smtClean="0"/>
                        <a:t>2012</a:t>
                      </a:r>
                      <a:endParaRPr lang="en-US" sz="2400" dirty="0"/>
                    </a:p>
                  </a:txBody>
                  <a:tcPr/>
                </a:tc>
                <a:tc>
                  <a:txBody>
                    <a:bodyPr/>
                    <a:lstStyle/>
                    <a:p>
                      <a:pPr algn="ctr"/>
                      <a:r>
                        <a:rPr lang="en-US" sz="2400" dirty="0" smtClean="0"/>
                        <a:t>15%</a:t>
                      </a:r>
                      <a:endParaRPr lang="en-US" sz="2400" dirty="0"/>
                    </a:p>
                  </a:txBody>
                  <a:tcPr/>
                </a:tc>
                <a:tc>
                  <a:txBody>
                    <a:bodyPr/>
                    <a:lstStyle/>
                    <a:p>
                      <a:pPr algn="ctr"/>
                      <a:r>
                        <a:rPr lang="en-US" sz="2400" dirty="0" smtClean="0"/>
                        <a:t>-$5.2 b</a:t>
                      </a:r>
                      <a:endParaRPr lang="en-US" sz="2400" dirty="0"/>
                    </a:p>
                  </a:txBody>
                  <a:tcPr/>
                </a:tc>
                <a:tc>
                  <a:txBody>
                    <a:bodyPr/>
                    <a:lstStyle/>
                    <a:p>
                      <a:pPr algn="ctr"/>
                      <a:r>
                        <a:rPr lang="en-US" sz="2400" dirty="0" smtClean="0"/>
                        <a:t>11%</a:t>
                      </a:r>
                      <a:endParaRPr lang="en-US" sz="2400" dirty="0"/>
                    </a:p>
                  </a:txBody>
                  <a:tcPr/>
                </a:tc>
                <a:tc>
                  <a:txBody>
                    <a:bodyPr/>
                    <a:lstStyle/>
                    <a:p>
                      <a:pPr algn="ctr"/>
                      <a:r>
                        <a:rPr lang="en-US" sz="2400" dirty="0" smtClean="0"/>
                        <a:t>-$1.9 b</a:t>
                      </a:r>
                      <a:endParaRPr lang="en-US" sz="2400" dirty="0"/>
                    </a:p>
                  </a:txBody>
                  <a:tcPr/>
                </a:tc>
              </a:tr>
              <a:tr h="370840">
                <a:tc>
                  <a:txBody>
                    <a:bodyPr/>
                    <a:lstStyle/>
                    <a:p>
                      <a:r>
                        <a:rPr lang="en-US" sz="2400" dirty="0" smtClean="0"/>
                        <a:t>2013</a:t>
                      </a:r>
                      <a:endParaRPr lang="en-US" sz="2400" dirty="0"/>
                    </a:p>
                  </a:txBody>
                  <a:tcPr/>
                </a:tc>
                <a:tc>
                  <a:txBody>
                    <a:bodyPr/>
                    <a:lstStyle/>
                    <a:p>
                      <a:pPr algn="ctr"/>
                      <a:r>
                        <a:rPr lang="en-US" sz="2400" dirty="0" smtClean="0"/>
                        <a:t>15%</a:t>
                      </a:r>
                      <a:endParaRPr lang="en-US" sz="2400" dirty="0"/>
                    </a:p>
                  </a:txBody>
                  <a:tcPr/>
                </a:tc>
                <a:tc>
                  <a:txBody>
                    <a:bodyPr/>
                    <a:lstStyle/>
                    <a:p>
                      <a:pPr algn="ctr"/>
                      <a:r>
                        <a:rPr lang="en-US" sz="2400" dirty="0" smtClean="0"/>
                        <a:t>-$5.8 b</a:t>
                      </a:r>
                      <a:endParaRPr lang="en-US" sz="2400" dirty="0"/>
                    </a:p>
                  </a:txBody>
                  <a:tcPr/>
                </a:tc>
                <a:tc>
                  <a:txBody>
                    <a:bodyPr/>
                    <a:lstStyle/>
                    <a:p>
                      <a:pPr algn="ctr"/>
                      <a:r>
                        <a:rPr lang="en-US" sz="2400" dirty="0" smtClean="0"/>
                        <a:t>10%</a:t>
                      </a:r>
                      <a:endParaRPr lang="en-US" sz="2400" dirty="0"/>
                    </a:p>
                  </a:txBody>
                  <a:tcPr/>
                </a:tc>
                <a:tc>
                  <a:txBody>
                    <a:bodyPr/>
                    <a:lstStyle/>
                    <a:p>
                      <a:pPr algn="ctr"/>
                      <a:r>
                        <a:rPr lang="en-US" sz="2400" dirty="0" smtClean="0"/>
                        <a:t>-$2.6 b</a:t>
                      </a:r>
                      <a:endParaRPr lang="en-US" sz="2400" dirty="0"/>
                    </a:p>
                  </a:txBody>
                  <a:tcPr/>
                </a:tc>
              </a:tr>
            </a:tbl>
          </a:graphicData>
        </a:graphic>
      </p:graphicFrame>
      <p:sp>
        <p:nvSpPr>
          <p:cNvPr id="7" name="TextBox 6"/>
          <p:cNvSpPr txBox="1"/>
          <p:nvPr/>
        </p:nvSpPr>
        <p:spPr>
          <a:xfrm>
            <a:off x="357158" y="5000636"/>
            <a:ext cx="8361609" cy="1107996"/>
          </a:xfrm>
          <a:prstGeom prst="rect">
            <a:avLst/>
          </a:prstGeom>
          <a:noFill/>
        </p:spPr>
        <p:txBody>
          <a:bodyPr wrap="square" rtlCol="0">
            <a:spAutoFit/>
          </a:bodyPr>
          <a:lstStyle/>
          <a:p>
            <a:r>
              <a:rPr lang="en-US" sz="2400" b="1" i="1" dirty="0" smtClean="0">
                <a:solidFill>
                  <a:schemeClr val="tx2">
                    <a:lumMod val="75000"/>
                  </a:schemeClr>
                </a:solidFill>
              </a:rPr>
              <a:t>Meanwhile….</a:t>
            </a:r>
          </a:p>
          <a:p>
            <a:pPr marL="358775" indent="-358775">
              <a:buFont typeface="Arial" pitchFamily="34" charset="0"/>
              <a:buChar char="•"/>
            </a:pPr>
            <a:r>
              <a:rPr lang="en-US" sz="2400" dirty="0" smtClean="0">
                <a:solidFill>
                  <a:schemeClr val="tx2">
                    <a:lumMod val="75000"/>
                  </a:schemeClr>
                </a:solidFill>
              </a:rPr>
              <a:t>Department spending freeze to save Ottawa $1.8 billion a year</a:t>
            </a:r>
          </a:p>
          <a:p>
            <a:endParaRPr lang="en-US" dirty="0"/>
          </a:p>
        </p:txBody>
      </p:sp>
      <p:sp>
        <p:nvSpPr>
          <p:cNvPr id="5" name="Slide Number Placeholder 4"/>
          <p:cNvSpPr>
            <a:spLocks noGrp="1"/>
          </p:cNvSpPr>
          <p:nvPr>
            <p:ph type="sldNum" sz="quarter" idx="12"/>
          </p:nvPr>
        </p:nvSpPr>
        <p:spPr/>
        <p:txBody>
          <a:bodyPr/>
          <a:lstStyle/>
          <a:p>
            <a:fld id="{9DEB04D9-934D-462E-9AE9-DEDB4CE8FF31}"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572560" cy="796908"/>
          </a:xfrm>
        </p:spPr>
        <p:txBody>
          <a:bodyPr>
            <a:normAutofit/>
          </a:bodyPr>
          <a:lstStyle/>
          <a:p>
            <a:r>
              <a:rPr lang="en-US" sz="3200" b="1" dirty="0" smtClean="0">
                <a:solidFill>
                  <a:srgbClr val="C00000"/>
                </a:solidFill>
              </a:rPr>
              <a:t>Stimulus has worked so far: strong recovery </a:t>
            </a:r>
            <a:endParaRPr lang="en-US" sz="3200" b="1" dirty="0">
              <a:solidFill>
                <a:srgbClr val="C00000"/>
              </a:solidFill>
            </a:endParaRPr>
          </a:p>
        </p:txBody>
      </p:sp>
      <p:graphicFrame>
        <p:nvGraphicFramePr>
          <p:cNvPr id="6" name="Content Placeholder 5"/>
          <p:cNvGraphicFramePr>
            <a:graphicFrameLocks noGrp="1"/>
          </p:cNvGraphicFramePr>
          <p:nvPr>
            <p:ph idx="1"/>
          </p:nvPr>
        </p:nvGraphicFramePr>
        <p:xfrm>
          <a:off x="457200" y="1142984"/>
          <a:ext cx="8229600" cy="4983179"/>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9DEB04D9-934D-462E-9AE9-DEDB4CE8FF31}"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US" sz="3600" b="1" dirty="0" smtClean="0">
                <a:solidFill>
                  <a:srgbClr val="C00000"/>
                </a:solidFill>
              </a:rPr>
              <a:t>Public spending strongest economic impact?</a:t>
            </a:r>
            <a:endParaRPr lang="en-US" sz="3600" b="1" dirty="0">
              <a:solidFill>
                <a:srgbClr val="C00000"/>
              </a:solidFill>
            </a:endParaRPr>
          </a:p>
        </p:txBody>
      </p:sp>
      <p:sp>
        <p:nvSpPr>
          <p:cNvPr id="7" name="TextBox 6"/>
          <p:cNvSpPr txBox="1"/>
          <p:nvPr/>
        </p:nvSpPr>
        <p:spPr>
          <a:xfrm>
            <a:off x="1547664" y="6165304"/>
            <a:ext cx="6837769" cy="338554"/>
          </a:xfrm>
          <a:prstGeom prst="rect">
            <a:avLst/>
          </a:prstGeom>
          <a:noFill/>
        </p:spPr>
        <p:txBody>
          <a:bodyPr wrap="none" rtlCol="0">
            <a:spAutoFit/>
          </a:bodyPr>
          <a:lstStyle/>
          <a:p>
            <a:r>
              <a:rPr lang="en-US" sz="1600" i="1" dirty="0" smtClean="0"/>
              <a:t>Source: Center for Spatial Economics, </a:t>
            </a:r>
            <a:r>
              <a:rPr lang="en-US" sz="1600" i="1" dirty="0" err="1" smtClean="0"/>
              <a:t>Informetrica</a:t>
            </a:r>
            <a:r>
              <a:rPr lang="en-US" sz="1600" i="1" dirty="0" smtClean="0"/>
              <a:t>, Federal 2010 Budget (p. 281)</a:t>
            </a:r>
            <a:endParaRPr lang="en-US" sz="1600" i="1" dirty="0"/>
          </a:p>
        </p:txBody>
      </p:sp>
      <p:graphicFrame>
        <p:nvGraphicFramePr>
          <p:cNvPr id="9" name="Content Placeholder 8"/>
          <p:cNvGraphicFramePr>
            <a:graphicFrameLocks noGrp="1"/>
          </p:cNvGraphicFramePr>
          <p:nvPr>
            <p:ph idx="1"/>
          </p:nvPr>
        </p:nvGraphicFramePr>
        <p:xfrm>
          <a:off x="457200" y="857232"/>
          <a:ext cx="8229600" cy="5268931"/>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9DEB04D9-934D-462E-9AE9-DEDB4CE8FF31}"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fontScale="90000"/>
          </a:bodyPr>
          <a:lstStyle/>
          <a:p>
            <a:r>
              <a:rPr lang="en-US" sz="3600" b="1" dirty="0" smtClean="0">
                <a:solidFill>
                  <a:srgbClr val="C00000"/>
                </a:solidFill>
              </a:rPr>
              <a:t>All Canadians, especially lower income, lose out from cuts to public spending</a:t>
            </a:r>
            <a:endParaRPr lang="en-US" sz="3600" b="1" dirty="0">
              <a:solidFill>
                <a:srgbClr val="C00000"/>
              </a:solidFill>
            </a:endParaRPr>
          </a:p>
        </p:txBody>
      </p:sp>
      <p:pic>
        <p:nvPicPr>
          <p:cNvPr id="196610" name="Picture 2"/>
          <p:cNvPicPr>
            <a:picLocks noGrp="1" noChangeAspect="1" noChangeArrowheads="1"/>
          </p:cNvPicPr>
          <p:nvPr>
            <p:ph idx="1"/>
          </p:nvPr>
        </p:nvPicPr>
        <p:blipFill>
          <a:blip r:embed="rId3" cstate="print"/>
          <a:srcRect/>
          <a:stretch>
            <a:fillRect/>
          </a:stretch>
        </p:blipFill>
        <p:spPr bwMode="auto">
          <a:xfrm>
            <a:off x="1000100" y="1214422"/>
            <a:ext cx="7429552" cy="4714909"/>
          </a:xfrm>
          <a:prstGeom prst="rect">
            <a:avLst/>
          </a:prstGeom>
          <a:noFill/>
          <a:ln w="9525">
            <a:noFill/>
            <a:miter lim="800000"/>
            <a:headEnd/>
            <a:tailEnd/>
          </a:ln>
        </p:spPr>
      </p:pic>
      <p:sp>
        <p:nvSpPr>
          <p:cNvPr id="6" name="TextBox 5"/>
          <p:cNvSpPr txBox="1"/>
          <p:nvPr/>
        </p:nvSpPr>
        <p:spPr>
          <a:xfrm>
            <a:off x="1547664" y="5949280"/>
            <a:ext cx="6715172" cy="338554"/>
          </a:xfrm>
          <a:prstGeom prst="rect">
            <a:avLst/>
          </a:prstGeom>
          <a:noFill/>
        </p:spPr>
        <p:txBody>
          <a:bodyPr wrap="square" rtlCol="0">
            <a:spAutoFit/>
          </a:bodyPr>
          <a:lstStyle/>
          <a:p>
            <a:pPr algn="ctr"/>
            <a:r>
              <a:rPr lang="en-US" sz="1600" dirty="0" smtClean="0"/>
              <a:t>Canada’s Quiet Bargain, Canadian Centre for Policy Alternatives, 2009</a:t>
            </a:r>
            <a:endParaRPr lang="en-US" sz="1600" dirty="0"/>
          </a:p>
        </p:txBody>
      </p:sp>
      <p:sp>
        <p:nvSpPr>
          <p:cNvPr id="5" name="Slide Number Placeholder 4"/>
          <p:cNvSpPr>
            <a:spLocks noGrp="1"/>
          </p:cNvSpPr>
          <p:nvPr>
            <p:ph type="sldNum" sz="quarter" idx="12"/>
          </p:nvPr>
        </p:nvSpPr>
        <p:spPr/>
        <p:txBody>
          <a:bodyPr/>
          <a:lstStyle/>
          <a:p>
            <a:fld id="{9DEB04D9-934D-462E-9AE9-DEDB4CE8FF31}"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654032"/>
          </a:xfrm>
        </p:spPr>
        <p:txBody>
          <a:bodyPr>
            <a:normAutofit/>
          </a:bodyPr>
          <a:lstStyle/>
          <a:p>
            <a:r>
              <a:rPr lang="en-US" sz="3600" b="1" dirty="0" smtClean="0">
                <a:solidFill>
                  <a:srgbClr val="C00000"/>
                </a:solidFill>
              </a:rPr>
              <a:t>Thank you!</a:t>
            </a:r>
            <a:endParaRPr lang="en-US" sz="3600" b="1" dirty="0">
              <a:solidFill>
                <a:srgbClr val="C00000"/>
              </a:solidFill>
            </a:endParaRPr>
          </a:p>
        </p:txBody>
      </p:sp>
      <p:sp>
        <p:nvSpPr>
          <p:cNvPr id="4" name="Content Placeholder 3"/>
          <p:cNvSpPr>
            <a:spLocks noGrp="1"/>
          </p:cNvSpPr>
          <p:nvPr>
            <p:ph idx="1"/>
          </p:nvPr>
        </p:nvSpPr>
        <p:spPr>
          <a:xfrm>
            <a:off x="500034" y="1714488"/>
            <a:ext cx="8329642" cy="3911609"/>
          </a:xfrm>
        </p:spPr>
        <p:txBody>
          <a:bodyPr>
            <a:normAutofit/>
          </a:bodyPr>
          <a:lstStyle/>
          <a:p>
            <a:pPr marL="1795463" indent="-1795463" algn="ctr">
              <a:spcAft>
                <a:spcPts val="1200"/>
              </a:spcAft>
              <a:buNone/>
            </a:pPr>
            <a:r>
              <a:rPr lang="en-US" sz="2800" dirty="0" smtClean="0">
                <a:solidFill>
                  <a:schemeClr val="tx2">
                    <a:lumMod val="75000"/>
                  </a:schemeClr>
                </a:solidFill>
              </a:rPr>
              <a:t>For more information:</a:t>
            </a:r>
          </a:p>
          <a:p>
            <a:pPr marL="1795463" indent="-1795463" algn="ctr">
              <a:buNone/>
            </a:pPr>
            <a:r>
              <a:rPr lang="en-US" sz="2800" dirty="0" smtClean="0">
                <a:solidFill>
                  <a:schemeClr val="tx2">
                    <a:lumMod val="75000"/>
                  </a:schemeClr>
                </a:solidFill>
              </a:rPr>
              <a:t>CUPE </a:t>
            </a:r>
            <a:r>
              <a:rPr lang="en-US" sz="2800" i="1" dirty="0" smtClean="0">
                <a:solidFill>
                  <a:schemeClr val="tx2">
                    <a:lumMod val="75000"/>
                  </a:schemeClr>
                </a:solidFill>
              </a:rPr>
              <a:t>Economic Climate for Bargaining</a:t>
            </a:r>
            <a:r>
              <a:rPr lang="en-US" sz="2800" dirty="0" smtClean="0">
                <a:solidFill>
                  <a:schemeClr val="tx2">
                    <a:lumMod val="75000"/>
                  </a:schemeClr>
                </a:solidFill>
              </a:rPr>
              <a:t>, </a:t>
            </a:r>
            <a:r>
              <a:rPr lang="en-US" sz="2800" i="1" dirty="0" err="1" smtClean="0">
                <a:solidFill>
                  <a:schemeClr val="tx2">
                    <a:lumMod val="75000"/>
                  </a:schemeClr>
                </a:solidFill>
              </a:rPr>
              <a:t>TableTalk</a:t>
            </a:r>
            <a:endParaRPr lang="en-US" sz="2800" i="1" dirty="0" smtClean="0">
              <a:solidFill>
                <a:schemeClr val="tx2">
                  <a:lumMod val="75000"/>
                </a:schemeClr>
              </a:solidFill>
            </a:endParaRPr>
          </a:p>
          <a:p>
            <a:pPr marL="1795463" indent="-1795463" algn="ctr">
              <a:spcAft>
                <a:spcPts val="1200"/>
              </a:spcAft>
              <a:buNone/>
            </a:pPr>
            <a:r>
              <a:rPr lang="en-US" sz="2800" dirty="0" smtClean="0">
                <a:solidFill>
                  <a:schemeClr val="tx2">
                    <a:lumMod val="75000"/>
                  </a:schemeClr>
                </a:solidFill>
                <a:hlinkClick r:id="rId3"/>
              </a:rPr>
              <a:t>http://cupe.ca/economics</a:t>
            </a:r>
            <a:endParaRPr lang="en-US" sz="2800" dirty="0" smtClean="0">
              <a:solidFill>
                <a:schemeClr val="tx2">
                  <a:lumMod val="75000"/>
                </a:schemeClr>
              </a:solidFill>
            </a:endParaRPr>
          </a:p>
          <a:p>
            <a:pPr marL="1795463" indent="-1795463" algn="ctr">
              <a:buNone/>
            </a:pPr>
            <a:r>
              <a:rPr lang="en-US" sz="2800" i="1" dirty="0" smtClean="0">
                <a:solidFill>
                  <a:schemeClr val="tx2">
                    <a:lumMod val="75000"/>
                  </a:schemeClr>
                </a:solidFill>
              </a:rPr>
              <a:t>Progressive Economics Forum blog:</a:t>
            </a:r>
          </a:p>
          <a:p>
            <a:pPr marL="1795463" indent="-1795463" algn="ctr">
              <a:spcAft>
                <a:spcPts val="1200"/>
              </a:spcAft>
              <a:buNone/>
            </a:pPr>
            <a:r>
              <a:rPr lang="en-US" sz="2800" dirty="0" smtClean="0">
                <a:solidFill>
                  <a:schemeClr val="tx2">
                    <a:lumMod val="75000"/>
                  </a:schemeClr>
                </a:solidFill>
                <a:hlinkClick r:id="rId4"/>
              </a:rPr>
              <a:t>http://www.progressive-economics.ca/relentless/</a:t>
            </a:r>
            <a:endParaRPr lang="en-US" sz="2800" dirty="0" smtClean="0">
              <a:solidFill>
                <a:schemeClr val="tx2">
                  <a:lumMod val="75000"/>
                </a:schemeClr>
              </a:solidFill>
            </a:endParaRPr>
          </a:p>
        </p:txBody>
      </p:sp>
      <p:sp>
        <p:nvSpPr>
          <p:cNvPr id="5" name="Slide Number Placeholder 4"/>
          <p:cNvSpPr>
            <a:spLocks noGrp="1"/>
          </p:cNvSpPr>
          <p:nvPr>
            <p:ph type="sldNum" sz="quarter" idx="12"/>
          </p:nvPr>
        </p:nvSpPr>
        <p:spPr/>
        <p:txBody>
          <a:bodyPr/>
          <a:lstStyle/>
          <a:p>
            <a:fld id="{9DEB04D9-934D-462E-9AE9-DEDB4CE8FF31}" type="slidenum">
              <a:rPr lang="en-US" smtClean="0"/>
              <a:pPr/>
              <a:t>22</a:t>
            </a:fld>
            <a:endParaRPr lang="en-US"/>
          </a:p>
        </p:txBody>
      </p:sp>
      <p:sp>
        <p:nvSpPr>
          <p:cNvPr id="6" name="TextBox 5"/>
          <p:cNvSpPr txBox="1"/>
          <p:nvPr/>
        </p:nvSpPr>
        <p:spPr>
          <a:xfrm>
            <a:off x="7812360" y="6093296"/>
            <a:ext cx="936104" cy="230832"/>
          </a:xfrm>
          <a:prstGeom prst="rect">
            <a:avLst/>
          </a:prstGeom>
          <a:noFill/>
        </p:spPr>
        <p:txBody>
          <a:bodyPr wrap="square" rtlCol="0">
            <a:spAutoFit/>
          </a:bodyPr>
          <a:lstStyle/>
          <a:p>
            <a:pPr algn="r"/>
            <a:r>
              <a:rPr lang="en-US" sz="900" dirty="0" smtClean="0"/>
              <a:t>mf/cope491</a:t>
            </a:r>
            <a:endParaRPr lang="en-US" sz="9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US" sz="3600" b="1" dirty="0" smtClean="0">
                <a:solidFill>
                  <a:srgbClr val="C00000"/>
                </a:solidFill>
              </a:rPr>
              <a:t>Ontario and West hardest hit by job loss</a:t>
            </a:r>
            <a:endParaRPr lang="en-US" sz="3600" b="1" dirty="0">
              <a:solidFill>
                <a:srgbClr val="C00000"/>
              </a:solidFill>
            </a:endParaRPr>
          </a:p>
        </p:txBody>
      </p:sp>
      <p:graphicFrame>
        <p:nvGraphicFramePr>
          <p:cNvPr id="4" name="Content Placeholder 3"/>
          <p:cNvGraphicFramePr>
            <a:graphicFrameLocks noGrp="1"/>
          </p:cNvGraphicFramePr>
          <p:nvPr>
            <p:ph idx="1"/>
          </p:nvPr>
        </p:nvGraphicFramePr>
        <p:xfrm>
          <a:off x="457200" y="1214438"/>
          <a:ext cx="8229600" cy="5072082"/>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9DEB04D9-934D-462E-9AE9-DEDB4CE8FF31}"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US" sz="3600" b="1" dirty="0" smtClean="0">
                <a:solidFill>
                  <a:srgbClr val="C00000"/>
                </a:solidFill>
              </a:rPr>
              <a:t>Canada’s debt situation good, will get better</a:t>
            </a:r>
            <a:endParaRPr lang="en-US" sz="3600" b="1" dirty="0">
              <a:solidFill>
                <a:srgbClr val="C00000"/>
              </a:solidFill>
            </a:endParaRPr>
          </a:p>
        </p:txBody>
      </p:sp>
      <p:pic>
        <p:nvPicPr>
          <p:cNvPr id="6" name="Content Placeholder 5" descr="Federal fiscal comparisons bpc4_1_1-eng.gif"/>
          <p:cNvPicPr>
            <a:picLocks noGrp="1" noChangeAspect="1"/>
          </p:cNvPicPr>
          <p:nvPr>
            <p:ph idx="1"/>
          </p:nvPr>
        </p:nvPicPr>
        <p:blipFill>
          <a:blip r:embed="rId3" cstate="print"/>
          <a:stretch>
            <a:fillRect/>
          </a:stretch>
        </p:blipFill>
        <p:spPr>
          <a:xfrm>
            <a:off x="928662" y="1071546"/>
            <a:ext cx="7358114" cy="5203238"/>
          </a:xfrm>
        </p:spPr>
      </p:pic>
      <p:sp>
        <p:nvSpPr>
          <p:cNvPr id="7" name="TextBox 6"/>
          <p:cNvSpPr txBox="1"/>
          <p:nvPr/>
        </p:nvSpPr>
        <p:spPr>
          <a:xfrm>
            <a:off x="1785918" y="6357958"/>
            <a:ext cx="3843745" cy="369332"/>
          </a:xfrm>
          <a:prstGeom prst="rect">
            <a:avLst/>
          </a:prstGeom>
          <a:noFill/>
        </p:spPr>
        <p:txBody>
          <a:bodyPr wrap="none" rtlCol="0">
            <a:spAutoFit/>
          </a:bodyPr>
          <a:lstStyle/>
          <a:p>
            <a:r>
              <a:rPr lang="en-US" i="1" dirty="0" smtClean="0"/>
              <a:t>Source: Federal 2010 Budget, page 154</a:t>
            </a:r>
            <a:endParaRPr lang="en-US" i="1" dirty="0"/>
          </a:p>
        </p:txBody>
      </p:sp>
      <p:sp>
        <p:nvSpPr>
          <p:cNvPr id="5" name="Slide Number Placeholder 4"/>
          <p:cNvSpPr>
            <a:spLocks noGrp="1"/>
          </p:cNvSpPr>
          <p:nvPr>
            <p:ph type="sldNum" sz="quarter" idx="12"/>
          </p:nvPr>
        </p:nvSpPr>
        <p:spPr/>
        <p:txBody>
          <a:bodyPr/>
          <a:lstStyle/>
          <a:p>
            <a:fld id="{9DEB04D9-934D-462E-9AE9-DEDB4CE8FF31}"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654032"/>
          </a:xfrm>
        </p:spPr>
        <p:txBody>
          <a:bodyPr>
            <a:normAutofit fontScale="90000"/>
          </a:bodyPr>
          <a:lstStyle/>
          <a:p>
            <a:r>
              <a:rPr lang="en-US" sz="3600" b="1" dirty="0" smtClean="0">
                <a:solidFill>
                  <a:srgbClr val="C00000"/>
                </a:solidFill>
              </a:rPr>
              <a:t>Economic growth being driven by government and households</a:t>
            </a:r>
            <a:endParaRPr lang="en-US" sz="3600" b="1" dirty="0">
              <a:solidFill>
                <a:srgbClr val="C00000"/>
              </a:solidFill>
            </a:endParaRPr>
          </a:p>
        </p:txBody>
      </p:sp>
      <p:graphicFrame>
        <p:nvGraphicFramePr>
          <p:cNvPr id="6" name="Content Placeholder 5"/>
          <p:cNvGraphicFramePr>
            <a:graphicFrameLocks noGrp="1"/>
          </p:cNvGraphicFramePr>
          <p:nvPr>
            <p:ph idx="1"/>
          </p:nvPr>
        </p:nvGraphicFramePr>
        <p:xfrm>
          <a:off x="714348" y="1214422"/>
          <a:ext cx="7758138" cy="5286412"/>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9DEB04D9-934D-462E-9AE9-DEDB4CE8FF31}"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796908"/>
          </a:xfrm>
        </p:spPr>
        <p:txBody>
          <a:bodyPr>
            <a:normAutofit/>
          </a:bodyPr>
          <a:lstStyle/>
          <a:p>
            <a:r>
              <a:rPr lang="en-US" sz="3600" b="1" dirty="0" smtClean="0">
                <a:solidFill>
                  <a:srgbClr val="C00000"/>
                </a:solidFill>
              </a:rPr>
              <a:t>Corporate profits up but investment down</a:t>
            </a:r>
            <a:endParaRPr lang="en-US" sz="3600" b="1" dirty="0">
              <a:solidFill>
                <a:srgbClr val="C00000"/>
              </a:solidFill>
            </a:endParaRPr>
          </a:p>
        </p:txBody>
      </p:sp>
      <p:graphicFrame>
        <p:nvGraphicFramePr>
          <p:cNvPr id="4" name="Content Placeholder 3"/>
          <p:cNvGraphicFramePr>
            <a:graphicFrameLocks noGrp="1"/>
          </p:cNvGraphicFramePr>
          <p:nvPr>
            <p:ph idx="1"/>
          </p:nvPr>
        </p:nvGraphicFramePr>
        <p:xfrm>
          <a:off x="457200" y="1428750"/>
          <a:ext cx="8229600" cy="4697413"/>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9DEB04D9-934D-462E-9AE9-DEDB4CE8FF31}"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US" sz="3600" b="1" dirty="0" smtClean="0">
                <a:solidFill>
                  <a:srgbClr val="C00000"/>
                </a:solidFill>
              </a:rPr>
              <a:t>Canada’s corporate tax rates slashed</a:t>
            </a:r>
            <a:endParaRPr lang="en-US" sz="3600" b="1" dirty="0">
              <a:solidFill>
                <a:srgbClr val="C00000"/>
              </a:solidFill>
            </a:endParaRPr>
          </a:p>
        </p:txBody>
      </p:sp>
      <p:graphicFrame>
        <p:nvGraphicFramePr>
          <p:cNvPr id="4" name="Chart 3"/>
          <p:cNvGraphicFramePr/>
          <p:nvPr/>
        </p:nvGraphicFramePr>
        <p:xfrm>
          <a:off x="928662" y="1071546"/>
          <a:ext cx="7143800" cy="5000660"/>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9DEB04D9-934D-462E-9AE9-DEDB4CE8FF31}"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14290"/>
          <a:ext cx="8229600" cy="5911873"/>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9DEB04D9-934D-462E-9AE9-DEDB4CE8FF31}"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3"/>
          <p:cNvSpPr>
            <a:spLocks noGrp="1" noChangeArrowheads="1"/>
          </p:cNvSpPr>
          <p:nvPr>
            <p:ph type="title"/>
          </p:nvPr>
        </p:nvSpPr>
        <p:spPr>
          <a:xfrm>
            <a:off x="611560" y="260648"/>
            <a:ext cx="8229600" cy="1143000"/>
          </a:xfrm>
        </p:spPr>
        <p:txBody>
          <a:bodyPr>
            <a:noAutofit/>
          </a:bodyPr>
          <a:lstStyle/>
          <a:p>
            <a:pPr eaLnBrk="1" fontAlgn="auto" hangingPunct="1">
              <a:spcAft>
                <a:spcPts val="0"/>
              </a:spcAft>
              <a:defRPr/>
            </a:pPr>
            <a:r>
              <a:rPr lang="en-US" sz="3600" b="1" dirty="0" smtClean="0">
                <a:solidFill>
                  <a:srgbClr val="C00000"/>
                </a:solidFill>
                <a:ea typeface="ＭＳ Ｐゴシック"/>
                <a:cs typeface="ＭＳ Ｐゴシック"/>
              </a:rPr>
              <a:t>C</a:t>
            </a:r>
            <a:r>
              <a:rPr lang="en-US" sz="3600" b="1" cap="none" dirty="0" smtClean="0">
                <a:solidFill>
                  <a:srgbClr val="C00000"/>
                </a:solidFill>
                <a:ea typeface="ＭＳ Ｐゴシック"/>
                <a:cs typeface="ＭＳ Ｐゴシック"/>
              </a:rPr>
              <a:t>orporate profits take record share but not investing in economy</a:t>
            </a:r>
          </a:p>
        </p:txBody>
      </p:sp>
      <p:sp>
        <p:nvSpPr>
          <p:cNvPr id="30725" name="Slide Number Placeholder 4"/>
          <p:cNvSpPr>
            <a:spLocks noGrp="1"/>
          </p:cNvSpPr>
          <p:nvPr>
            <p:ph type="sldNum" sz="quarter" idx="12"/>
          </p:nvPr>
        </p:nvSpPr>
        <p:spPr bwMode="auto">
          <a:noFill/>
          <a:ln>
            <a:miter lim="800000"/>
            <a:headEnd/>
            <a:tailEnd/>
          </a:ln>
        </p:spPr>
        <p:txBody>
          <a:bodyPr/>
          <a:lstStyle/>
          <a:p>
            <a:fld id="{EE2D6A26-13E4-43B0-BDFF-874B02D6EB8C}" type="slidenum">
              <a:rPr lang="en-US"/>
              <a:pPr/>
              <a:t>9</a:t>
            </a:fld>
            <a:endParaRPr lang="en-US"/>
          </a:p>
        </p:txBody>
      </p:sp>
      <p:graphicFrame>
        <p:nvGraphicFramePr>
          <p:cNvPr id="8" name="Chart 7"/>
          <p:cNvGraphicFramePr/>
          <p:nvPr/>
        </p:nvGraphicFramePr>
        <p:xfrm>
          <a:off x="1403648" y="1628800"/>
          <a:ext cx="6705627" cy="4514868"/>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descr="CUPE_bw.jpg"/>
          <p:cNvPicPr>
            <a:picLocks noChangeAspect="1"/>
          </p:cNvPicPr>
          <p:nvPr/>
        </p:nvPicPr>
        <p:blipFill>
          <a:blip r:embed="rId4" cstate="print"/>
          <a:stretch>
            <a:fillRect/>
          </a:stretch>
        </p:blipFill>
        <p:spPr>
          <a:xfrm>
            <a:off x="467544" y="6381328"/>
            <a:ext cx="941052" cy="24261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2483</TotalTime>
  <Words>3701</Words>
  <Application>Microsoft Office PowerPoint</Application>
  <PresentationFormat>On-screen Show (4:3)</PresentationFormat>
  <Paragraphs>358</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Worksheet</vt:lpstr>
      <vt:lpstr>Taxation, the Public Sector and the CFIB</vt:lpstr>
      <vt:lpstr>Stimulus has worked so far: strong recovery </vt:lpstr>
      <vt:lpstr>Ontario and West hardest hit by job loss</vt:lpstr>
      <vt:lpstr>Canada’s debt situation good, will get better</vt:lpstr>
      <vt:lpstr>Economic growth being driven by government and households</vt:lpstr>
      <vt:lpstr>Corporate profits up but investment down</vt:lpstr>
      <vt:lpstr>Canada’s corporate tax rates slashed</vt:lpstr>
      <vt:lpstr>Slide 8</vt:lpstr>
      <vt:lpstr>Corporate profits take record share but not investing in economy</vt:lpstr>
      <vt:lpstr>Record household deficits—and corporate surpluses—developed  </vt:lpstr>
      <vt:lpstr>Growing inequality, spoils to the richest</vt:lpstr>
      <vt:lpstr>Economic crisis caused by finance, not workers</vt:lpstr>
      <vt:lpstr>Cuts to wages won’t help</vt:lpstr>
      <vt:lpstr>Federal and provincial budgets </vt:lpstr>
      <vt:lpstr>Wage squeeze for federal and provincial workers across Canada</vt:lpstr>
      <vt:lpstr>Public sector wages only just recovered </vt:lpstr>
      <vt:lpstr>CFIB attacking public sector—again</vt:lpstr>
      <vt:lpstr>Reality is average wages are comparable wage “advantages” from pay equity, experience</vt:lpstr>
      <vt:lpstr>Corporate taxes: further cuts and revenue losses paid, partly for, by public sector wage freezes</vt:lpstr>
      <vt:lpstr>Public spending strongest economic impact?</vt:lpstr>
      <vt:lpstr>All Canadians, especially lower income, lose out from cuts to public spending</vt:lpstr>
      <vt:lpstr>Thank you!</vt:lpstr>
    </vt:vector>
  </TitlesOfParts>
  <Company>Canadian Union of Public Employees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Toby Sanger</dc:creator>
  <cp:lastModifiedBy>mfortin</cp:lastModifiedBy>
  <cp:revision>445</cp:revision>
  <cp:lastPrinted>2010-04-06T20:11:59Z</cp:lastPrinted>
  <dcterms:created xsi:type="dcterms:W3CDTF">2010-06-11T12:05:41Z</dcterms:created>
  <dcterms:modified xsi:type="dcterms:W3CDTF">2010-06-15T16:49:15Z</dcterms:modified>
</cp:coreProperties>
</file>